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4" r:id="rId1"/>
  </p:sldMasterIdLst>
  <p:notesMasterIdLst>
    <p:notesMasterId r:id="rId21"/>
  </p:notesMasterIdLst>
  <p:sldIdLst>
    <p:sldId id="257" r:id="rId2"/>
    <p:sldId id="265" r:id="rId3"/>
    <p:sldId id="279" r:id="rId4"/>
    <p:sldId id="274" r:id="rId5"/>
    <p:sldId id="258" r:id="rId6"/>
    <p:sldId id="259" r:id="rId7"/>
    <p:sldId id="269" r:id="rId8"/>
    <p:sldId id="266" r:id="rId9"/>
    <p:sldId id="264" r:id="rId10"/>
    <p:sldId id="262" r:id="rId11"/>
    <p:sldId id="267" r:id="rId12"/>
    <p:sldId id="268" r:id="rId13"/>
    <p:sldId id="263" r:id="rId14"/>
    <p:sldId id="270" r:id="rId15"/>
    <p:sldId id="277" r:id="rId16"/>
    <p:sldId id="275" r:id="rId17"/>
    <p:sldId id="276" r:id="rId18"/>
    <p:sldId id="278" r:id="rId19"/>
    <p:sldId id="272"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853" autoAdjust="0"/>
    <p:restoredTop sz="94718" autoAdjust="0"/>
  </p:normalViewPr>
  <p:slideViewPr>
    <p:cSldViewPr>
      <p:cViewPr varScale="1">
        <p:scale>
          <a:sx n="70" d="100"/>
          <a:sy n="70" d="100"/>
        </p:scale>
        <p:origin x="-1416"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3C5C0C6-8217-46D7-B05C-6A7C752D9FDF}" type="datetimeFigureOut">
              <a:rPr lang="en-US" smtClean="0"/>
              <a:t>12/2/2009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9675722-C9EE-4AE4-AD1D-FAC9FE247F35}"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If you ask anyone today to briefly</a:t>
            </a:r>
            <a:r>
              <a:rPr lang="en-US" baseline="0" dirty="0" smtClean="0"/>
              <a:t> summarize the American Revolutionary War, this would probably be the response they would give. </a:t>
            </a:r>
            <a:endParaRPr lang="en-US" dirty="0"/>
          </a:p>
        </p:txBody>
      </p:sp>
      <p:sp>
        <p:nvSpPr>
          <p:cNvPr id="4" name="Slide Number Placeholder 3"/>
          <p:cNvSpPr>
            <a:spLocks noGrp="1"/>
          </p:cNvSpPr>
          <p:nvPr>
            <p:ph type="sldNum" sz="quarter" idx="10"/>
          </p:nvPr>
        </p:nvSpPr>
        <p:spPr/>
        <p:txBody>
          <a:bodyPr/>
          <a:lstStyle/>
          <a:p>
            <a:fld id="{D9675722-C9EE-4AE4-AD1D-FAC9FE247F35}" type="slidenum">
              <a:rPr lang="en-US" smtClean="0"/>
              <a:t>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62AEFC86-9AD9-4E8B-B22E-3F0FABB08022}" type="datetimeFigureOut">
              <a:rPr lang="en-US" smtClean="0"/>
              <a:pPr/>
              <a:t>12/2/2009</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9F9AA1D5-9589-4E9B-AA5B-C03B2FA7DEE0}"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transition spd="med">
    <p:newsflash/>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2AEFC86-9AD9-4E8B-B22E-3F0FABB08022}" type="datetimeFigureOut">
              <a:rPr lang="en-US" smtClean="0"/>
              <a:pPr/>
              <a:t>12/2/2009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9AA1D5-9589-4E9B-AA5B-C03B2FA7DEE0}" type="slidenum">
              <a:rPr lang="en-US" smtClean="0"/>
              <a:pPr/>
              <a:t>‹#›</a:t>
            </a:fld>
            <a:endParaRPr lang="en-US"/>
          </a:p>
        </p:txBody>
      </p:sp>
    </p:spTree>
  </p:cSld>
  <p:clrMapOvr>
    <a:masterClrMapping/>
  </p:clrMapOvr>
  <p:transition spd="med">
    <p:newsflash/>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2AEFC86-9AD9-4E8B-B22E-3F0FABB08022}" type="datetimeFigureOut">
              <a:rPr lang="en-US" smtClean="0"/>
              <a:pPr/>
              <a:t>12/2/2009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9AA1D5-9589-4E9B-AA5B-C03B2FA7DEE0}" type="slidenum">
              <a:rPr lang="en-US" smtClean="0"/>
              <a:pPr/>
              <a:t>‹#›</a:t>
            </a:fld>
            <a:endParaRPr lang="en-US"/>
          </a:p>
        </p:txBody>
      </p:sp>
    </p:spTree>
  </p:cSld>
  <p:clrMapOvr>
    <a:masterClrMapping/>
  </p:clrMapOvr>
  <p:transition spd="med">
    <p:newsflash/>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2AEFC86-9AD9-4E8B-B22E-3F0FABB08022}" type="datetimeFigureOut">
              <a:rPr lang="en-US" smtClean="0"/>
              <a:pPr/>
              <a:t>12/2/2009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9AA1D5-9589-4E9B-AA5B-C03B2FA7DEE0}" type="slidenum">
              <a:rPr lang="en-US" smtClean="0"/>
              <a:pPr/>
              <a:t>‹#›</a:t>
            </a:fld>
            <a:endParaRPr lang="en-US"/>
          </a:p>
        </p:txBody>
      </p:sp>
    </p:spTree>
  </p:cSld>
  <p:clrMapOvr>
    <a:masterClrMapping/>
  </p:clrMapOvr>
  <p:transition spd="med">
    <p:newsflash/>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62AEFC86-9AD9-4E8B-B22E-3F0FABB08022}" type="datetimeFigureOut">
              <a:rPr lang="en-US" smtClean="0"/>
              <a:pPr/>
              <a:t>12/2/2009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9AA1D5-9589-4E9B-AA5B-C03B2FA7DEE0}"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transition spd="med">
    <p:newsflash/>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2AEFC86-9AD9-4E8B-B22E-3F0FABB08022}" type="datetimeFigureOut">
              <a:rPr lang="en-US" smtClean="0"/>
              <a:pPr/>
              <a:t>12/2/2009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F9AA1D5-9589-4E9B-AA5B-C03B2FA7DEE0}" type="slidenum">
              <a:rPr lang="en-US" smtClean="0"/>
              <a:pPr/>
              <a:t>‹#›</a:t>
            </a:fld>
            <a:endParaRPr lang="en-US"/>
          </a:p>
        </p:txBody>
      </p:sp>
    </p:spTree>
  </p:cSld>
  <p:clrMapOvr>
    <a:masterClrMapping/>
  </p:clrMapOvr>
  <p:transition spd="med">
    <p:newsflash/>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62AEFC86-9AD9-4E8B-B22E-3F0FABB08022}" type="datetimeFigureOut">
              <a:rPr lang="en-US" smtClean="0"/>
              <a:pPr/>
              <a:t>12/2/2009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F9AA1D5-9589-4E9B-AA5B-C03B2FA7DEE0}" type="slidenum">
              <a:rPr lang="en-US" smtClean="0"/>
              <a:pPr/>
              <a:t>‹#›</a:t>
            </a:fld>
            <a:endParaRPr lang="en-US"/>
          </a:p>
        </p:txBody>
      </p:sp>
    </p:spTree>
  </p:cSld>
  <p:clrMapOvr>
    <a:masterClrMapping/>
  </p:clrMapOvr>
  <p:transition spd="med">
    <p:newsflash/>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62AEFC86-9AD9-4E8B-B22E-3F0FABB08022}" type="datetimeFigureOut">
              <a:rPr lang="en-US" smtClean="0"/>
              <a:pPr/>
              <a:t>12/2/2009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F9AA1D5-9589-4E9B-AA5B-C03B2FA7DEE0}" type="slidenum">
              <a:rPr lang="en-US" smtClean="0"/>
              <a:pPr/>
              <a:t>‹#›</a:t>
            </a:fld>
            <a:endParaRPr lang="en-US"/>
          </a:p>
        </p:txBody>
      </p:sp>
    </p:spTree>
  </p:cSld>
  <p:clrMapOvr>
    <a:masterClrMapping/>
  </p:clrMapOvr>
  <p:transition spd="med">
    <p:newsflash/>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2AEFC86-9AD9-4E8B-B22E-3F0FABB08022}" type="datetimeFigureOut">
              <a:rPr lang="en-US" smtClean="0"/>
              <a:pPr/>
              <a:t>12/2/2009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F9AA1D5-9589-4E9B-AA5B-C03B2FA7DEE0}" type="slidenum">
              <a:rPr lang="en-US" smtClean="0"/>
              <a:pPr/>
              <a:t>‹#›</a:t>
            </a:fld>
            <a:endParaRPr lang="en-US"/>
          </a:p>
        </p:txBody>
      </p:sp>
    </p:spTree>
  </p:cSld>
  <p:clrMapOvr>
    <a:masterClrMapping/>
  </p:clrMapOvr>
  <p:transition spd="med">
    <p:newsflash/>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2AEFC86-9AD9-4E8B-B22E-3F0FABB08022}" type="datetimeFigureOut">
              <a:rPr lang="en-US" smtClean="0"/>
              <a:pPr/>
              <a:t>12/2/2009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F9AA1D5-9589-4E9B-AA5B-C03B2FA7DEE0}" type="slidenum">
              <a:rPr lang="en-US" smtClean="0"/>
              <a:pPr/>
              <a:t>‹#›</a:t>
            </a:fld>
            <a:endParaRPr lang="en-US"/>
          </a:p>
        </p:txBody>
      </p:sp>
    </p:spTree>
  </p:cSld>
  <p:clrMapOvr>
    <a:masterClrMapping/>
  </p:clrMapOvr>
  <p:transition spd="med">
    <p:newsflash/>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62AEFC86-9AD9-4E8B-B22E-3F0FABB08022}" type="datetimeFigureOut">
              <a:rPr lang="en-US" smtClean="0"/>
              <a:pPr/>
              <a:t>12/2/2009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9F9AA1D5-9589-4E9B-AA5B-C03B2FA7DEE0}"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transition spd="med">
    <p:newsflash/>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62AEFC86-9AD9-4E8B-B22E-3F0FABB08022}" type="datetimeFigureOut">
              <a:rPr lang="en-US" smtClean="0"/>
              <a:pPr/>
              <a:t>12/2/2009</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9F9AA1D5-9589-4E9B-AA5B-C03B2FA7DEE0}"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ransition spd="med">
    <p:newsflash/>
  </p:transition>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image" Target="../media/image19.wmf"/><Relationship Id="rId1" Type="http://schemas.openxmlformats.org/officeDocument/2006/relationships/slideLayout" Target="../slideLayouts/slideLayout2.xml"/><Relationship Id="rId4" Type="http://schemas.openxmlformats.org/officeDocument/2006/relationships/image" Target="../media/image20.gif"/></Relationships>
</file>

<file path=ppt/slides/_rels/slide11.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image" Target="../media/image21.wmf"/><Relationship Id="rId1" Type="http://schemas.openxmlformats.org/officeDocument/2006/relationships/slideLayout" Target="../slideLayouts/slideLayout2.xml"/><Relationship Id="rId5" Type="http://schemas.openxmlformats.org/officeDocument/2006/relationships/image" Target="../media/image23.gif"/><Relationship Id="rId4" Type="http://schemas.openxmlformats.org/officeDocument/2006/relationships/image" Target="../media/image22.jpeg"/></Relationships>
</file>

<file path=ppt/slides/_rels/slide12.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image" Target="../media/image24.wmf"/><Relationship Id="rId1" Type="http://schemas.openxmlformats.org/officeDocument/2006/relationships/slideLayout" Target="../slideLayouts/slideLayout2.xml"/><Relationship Id="rId4" Type="http://schemas.openxmlformats.org/officeDocument/2006/relationships/image" Target="../media/image25.gif"/></Relationships>
</file>

<file path=ppt/slides/_rels/slide13.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image" Target="../media/image26.wmf"/><Relationship Id="rId1" Type="http://schemas.openxmlformats.org/officeDocument/2006/relationships/slideLayout" Target="../slideLayouts/slideLayout4.xml"/><Relationship Id="rId5" Type="http://schemas.openxmlformats.org/officeDocument/2006/relationships/image" Target="../media/image28.png"/><Relationship Id="rId4" Type="http://schemas.openxmlformats.org/officeDocument/2006/relationships/image" Target="../media/image27.gif"/></Relationships>
</file>

<file path=ppt/slides/_rels/slide14.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1.wmf"/><Relationship Id="rId7" Type="http://schemas.openxmlformats.org/officeDocument/2006/relationships/image" Target="../media/image35.wmf"/><Relationship Id="rId2" Type="http://schemas.openxmlformats.org/officeDocument/2006/relationships/image" Target="../media/image30.wmf"/><Relationship Id="rId1" Type="http://schemas.openxmlformats.org/officeDocument/2006/relationships/slideLayout" Target="../slideLayouts/slideLayout7.xml"/><Relationship Id="rId6" Type="http://schemas.openxmlformats.org/officeDocument/2006/relationships/image" Target="../media/image34.wmf"/><Relationship Id="rId5" Type="http://schemas.openxmlformats.org/officeDocument/2006/relationships/image" Target="../media/image33.wmf"/><Relationship Id="rId4" Type="http://schemas.openxmlformats.org/officeDocument/2006/relationships/image" Target="../media/image32.wmf"/></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slide" Target="slide6.xml"/><Relationship Id="rId13" Type="http://schemas.openxmlformats.org/officeDocument/2006/relationships/image" Target="../media/image10.wmf"/><Relationship Id="rId3" Type="http://schemas.openxmlformats.org/officeDocument/2006/relationships/image" Target="../media/image5.wmf"/><Relationship Id="rId7" Type="http://schemas.openxmlformats.org/officeDocument/2006/relationships/image" Target="../media/image9.wmf"/><Relationship Id="rId12" Type="http://schemas.openxmlformats.org/officeDocument/2006/relationships/slide" Target="slide8.xml"/><Relationship Id="rId17" Type="http://schemas.openxmlformats.org/officeDocument/2006/relationships/slide" Target="slide14.xml"/><Relationship Id="rId2" Type="http://schemas.openxmlformats.org/officeDocument/2006/relationships/image" Target="../media/image4.jpeg"/><Relationship Id="rId16" Type="http://schemas.openxmlformats.org/officeDocument/2006/relationships/slide" Target="slide12.xml"/><Relationship Id="rId1" Type="http://schemas.openxmlformats.org/officeDocument/2006/relationships/slideLayout" Target="../slideLayouts/slideLayout2.xml"/><Relationship Id="rId6" Type="http://schemas.openxmlformats.org/officeDocument/2006/relationships/image" Target="../media/image8.wmf"/><Relationship Id="rId11" Type="http://schemas.openxmlformats.org/officeDocument/2006/relationships/slide" Target="slide13.xml"/><Relationship Id="rId5" Type="http://schemas.openxmlformats.org/officeDocument/2006/relationships/image" Target="../media/image7.wmf"/><Relationship Id="rId15" Type="http://schemas.openxmlformats.org/officeDocument/2006/relationships/image" Target="../media/image11.wmf"/><Relationship Id="rId10" Type="http://schemas.openxmlformats.org/officeDocument/2006/relationships/slide" Target="slide11.xml"/><Relationship Id="rId4" Type="http://schemas.openxmlformats.org/officeDocument/2006/relationships/image" Target="../media/image6.wmf"/><Relationship Id="rId9" Type="http://schemas.openxmlformats.org/officeDocument/2006/relationships/slide" Target="slide10.xml"/><Relationship Id="rId14" Type="http://schemas.openxmlformats.org/officeDocument/2006/relationships/slide" Target="slide9.xml"/></Relationships>
</file>

<file path=ppt/slides/_rels/slide6.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image" Target="../media/image12.wmf"/><Relationship Id="rId1" Type="http://schemas.openxmlformats.org/officeDocument/2006/relationships/slideLayout" Target="../slideLayouts/slideLayout2.xml"/><Relationship Id="rId4" Type="http://schemas.openxmlformats.org/officeDocument/2006/relationships/image" Target="../media/image13.gif"/></Relationships>
</file>

<file path=ppt/slides/_rels/slide7.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image" Target="../media/image12.wmf"/><Relationship Id="rId1" Type="http://schemas.openxmlformats.org/officeDocument/2006/relationships/slideLayout" Target="../slideLayouts/slideLayout4.xml"/><Relationship Id="rId5" Type="http://schemas.openxmlformats.org/officeDocument/2006/relationships/image" Target="../media/image13.gif"/><Relationship Id="rId4" Type="http://schemas.openxmlformats.org/officeDocument/2006/relationships/image" Target="../media/image14.jpeg"/></Relationships>
</file>

<file path=ppt/slides/_rels/slide8.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image" Target="../media/image15.wmf"/><Relationship Id="rId1" Type="http://schemas.openxmlformats.org/officeDocument/2006/relationships/slideLayout" Target="../slideLayouts/slideLayout2.xml"/><Relationship Id="rId4" Type="http://schemas.openxmlformats.org/officeDocument/2006/relationships/image" Target="../media/image16.gif"/></Relationships>
</file>

<file path=ppt/slides/_rels/slide9.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image" Target="../media/image17.wmf"/><Relationship Id="rId1" Type="http://schemas.openxmlformats.org/officeDocument/2006/relationships/slideLayout" Target="../slideLayouts/slideLayout2.xml"/><Relationship Id="rId4" Type="http://schemas.openxmlformats.org/officeDocument/2006/relationships/image" Target="../media/image18.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9" name="Picture 7" descr="C:\Users\Ryan\AppData\Local\Microsoft\Windows\Temporary Internet Files\Content.IE5\595RFYZ5\MMj03237370000[1].gif"/>
          <p:cNvPicPr>
            <a:picLocks noChangeAspect="1" noChangeArrowheads="1" noCrop="1"/>
          </p:cNvPicPr>
          <p:nvPr/>
        </p:nvPicPr>
        <p:blipFill>
          <a:blip r:embed="rId2" cstate="print"/>
          <a:srcRect/>
          <a:stretch>
            <a:fillRect/>
          </a:stretch>
        </p:blipFill>
        <p:spPr bwMode="auto">
          <a:xfrm>
            <a:off x="3124200" y="3581400"/>
            <a:ext cx="3038475" cy="3121343"/>
          </a:xfrm>
          <a:prstGeom prst="rect">
            <a:avLst/>
          </a:prstGeom>
          <a:noFill/>
        </p:spPr>
      </p:pic>
      <p:sp>
        <p:nvSpPr>
          <p:cNvPr id="2" name="Title 1"/>
          <p:cNvSpPr>
            <a:spLocks noGrp="1"/>
          </p:cNvSpPr>
          <p:nvPr>
            <p:ph type="ctrTitle"/>
          </p:nvPr>
        </p:nvSpPr>
        <p:spPr>
          <a:xfrm>
            <a:off x="609600" y="1447800"/>
            <a:ext cx="8077200" cy="2362200"/>
          </a:xfrm>
        </p:spPr>
        <p:txBody>
          <a:bodyPr>
            <a:noAutofit/>
          </a:bodyPr>
          <a:lstStyle/>
          <a:p>
            <a:pPr algn="ctr"/>
            <a:r>
              <a:rPr lang="en-US" sz="6600" dirty="0" smtClean="0">
                <a:effectLst>
                  <a:outerShdw blurRad="38100" dist="38100" dir="2700000" algn="tl">
                    <a:srgbClr val="000000">
                      <a:alpha val="43137"/>
                    </a:srgbClr>
                  </a:outerShdw>
                </a:effectLst>
                <a:latin typeface="French Script MT" pitchFamily="66" charset="0"/>
              </a:rPr>
              <a:t/>
            </a:r>
            <a:br>
              <a:rPr lang="en-US" sz="6600" dirty="0" smtClean="0">
                <a:effectLst>
                  <a:outerShdw blurRad="38100" dist="38100" dir="2700000" algn="tl">
                    <a:srgbClr val="000000">
                      <a:alpha val="43137"/>
                    </a:srgbClr>
                  </a:outerShdw>
                </a:effectLst>
                <a:latin typeface="French Script MT" pitchFamily="66" charset="0"/>
              </a:rPr>
            </a:br>
            <a:r>
              <a:rPr lang="en-US" sz="8000" dirty="0" smtClean="0">
                <a:solidFill>
                  <a:schemeClr val="tx2">
                    <a:lumMod val="90000"/>
                  </a:schemeClr>
                </a:solidFill>
                <a:effectLst>
                  <a:outerShdw blurRad="38100" dist="38100" dir="2700000" algn="tl">
                    <a:srgbClr val="000000">
                      <a:alpha val="43137"/>
                    </a:srgbClr>
                  </a:outerShdw>
                </a:effectLst>
                <a:latin typeface="French Script MT" pitchFamily="66" charset="0"/>
              </a:rPr>
              <a:t>Foreign Influence of the American Revolution: </a:t>
            </a:r>
            <a:br>
              <a:rPr lang="en-US" sz="8000" dirty="0" smtClean="0">
                <a:solidFill>
                  <a:schemeClr val="tx2">
                    <a:lumMod val="90000"/>
                  </a:schemeClr>
                </a:solidFill>
                <a:effectLst>
                  <a:outerShdw blurRad="38100" dist="38100" dir="2700000" algn="tl">
                    <a:srgbClr val="000000">
                      <a:alpha val="43137"/>
                    </a:srgbClr>
                  </a:outerShdw>
                </a:effectLst>
                <a:latin typeface="French Script MT" pitchFamily="66" charset="0"/>
              </a:rPr>
            </a:br>
            <a:r>
              <a:rPr lang="en-US" sz="8000" dirty="0" smtClean="0">
                <a:solidFill>
                  <a:schemeClr val="tx2">
                    <a:lumMod val="90000"/>
                  </a:schemeClr>
                </a:solidFill>
                <a:effectLst>
                  <a:outerShdw blurRad="38100" dist="38100" dir="2700000" algn="tl">
                    <a:srgbClr val="000000">
                      <a:alpha val="43137"/>
                    </a:srgbClr>
                  </a:outerShdw>
                </a:effectLst>
                <a:latin typeface="French Script MT" pitchFamily="66" charset="0"/>
              </a:rPr>
              <a:t>A True World War</a:t>
            </a:r>
            <a:endParaRPr lang="en-US" sz="8000" dirty="0">
              <a:solidFill>
                <a:schemeClr val="tx2">
                  <a:lumMod val="90000"/>
                </a:schemeClr>
              </a:solidFill>
              <a:effectLst>
                <a:outerShdw blurRad="38100" dist="38100" dir="2700000" algn="tl">
                  <a:srgbClr val="000000">
                    <a:alpha val="43137"/>
                  </a:srgbClr>
                </a:outerShdw>
              </a:effectLst>
              <a:latin typeface="French Script MT" pitchFamily="66" charset="0"/>
            </a:endParaRPr>
          </a:p>
        </p:txBody>
      </p:sp>
      <p:sp>
        <p:nvSpPr>
          <p:cNvPr id="3" name="Subtitle 2"/>
          <p:cNvSpPr>
            <a:spLocks noGrp="1"/>
          </p:cNvSpPr>
          <p:nvPr>
            <p:ph type="subTitle" idx="1"/>
          </p:nvPr>
        </p:nvSpPr>
        <p:spPr>
          <a:xfrm>
            <a:off x="1143000" y="3429000"/>
            <a:ext cx="7854696" cy="2562664"/>
          </a:xfrm>
        </p:spPr>
        <p:txBody>
          <a:bodyPr>
            <a:normAutofit/>
          </a:bodyPr>
          <a:lstStyle/>
          <a:p>
            <a:endParaRPr lang="en-US" dirty="0" smtClean="0"/>
          </a:p>
          <a:p>
            <a:endParaRPr lang="en-US" dirty="0" smtClean="0"/>
          </a:p>
          <a:p>
            <a:endParaRPr lang="en-US" dirty="0" smtClean="0"/>
          </a:p>
          <a:p>
            <a:r>
              <a:rPr lang="en-US" sz="4800" dirty="0" smtClean="0">
                <a:effectLst>
                  <a:outerShdw blurRad="38100" dist="38100" dir="2700000" algn="tl">
                    <a:srgbClr val="000000">
                      <a:alpha val="43137"/>
                    </a:srgbClr>
                  </a:outerShdw>
                </a:effectLst>
                <a:latin typeface="French Script MT" pitchFamily="66" charset="0"/>
              </a:rPr>
              <a:t>By Ryan Fan</a:t>
            </a:r>
            <a:endParaRPr lang="en-US" sz="4800" dirty="0">
              <a:effectLst>
                <a:outerShdw blurRad="38100" dist="38100" dir="2700000" algn="tl">
                  <a:srgbClr val="000000">
                    <a:alpha val="43137"/>
                  </a:srgbClr>
                </a:outerShdw>
              </a:effectLst>
              <a:latin typeface="French Script MT" pitchFamily="66" charset="0"/>
            </a:endParaRPr>
          </a:p>
        </p:txBody>
      </p:sp>
    </p:spTree>
  </p:cSld>
  <p:clrMapOvr>
    <a:masterClrMapping/>
  </p:clrMapOvr>
  <p:transition spd="med">
    <p:newsflash/>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The Netherlands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The third and final country in Europe to declare war on Britain was the Dutch Republic in 1780.  After years of trading and supplying goods to America, the country fought alongside the Americans, French, and Spanish to defeat the British.  While they were not particularly active in the war, the Dutch was able to keep the British navy occupied in Europe instead of America.</a:t>
            </a:r>
          </a:p>
          <a:p>
            <a:endParaRPr lang="en-US" u="sng" dirty="0" smtClean="0"/>
          </a:p>
          <a:p>
            <a:r>
              <a:rPr lang="en-US" u="sng" dirty="0" smtClean="0"/>
              <a:t>Why they fought</a:t>
            </a:r>
            <a:r>
              <a:rPr lang="en-US" dirty="0" smtClean="0"/>
              <a:t>: Britain, afraid that the Dutch's extensive trade with the Americans was secretly providing military supplies and money, captured Dutch ships and overseas settlements.  In response, The Netherlands declared the Fourth Anglo-Dutch war and announced their alliance with the American colonies.  </a:t>
            </a:r>
            <a:endParaRPr lang="en-US" dirty="0"/>
          </a:p>
        </p:txBody>
      </p:sp>
      <p:pic>
        <p:nvPicPr>
          <p:cNvPr id="4" name="Picture 3" descr="j0408262.wmf"/>
          <p:cNvPicPr>
            <a:picLocks noChangeAspect="1"/>
          </p:cNvPicPr>
          <p:nvPr/>
        </p:nvPicPr>
        <p:blipFill>
          <a:blip r:embed="rId2" cstate="print"/>
          <a:stretch>
            <a:fillRect/>
          </a:stretch>
        </p:blipFill>
        <p:spPr>
          <a:xfrm>
            <a:off x="7010400" y="304801"/>
            <a:ext cx="1708265" cy="1677760"/>
          </a:xfrm>
          <a:prstGeom prst="rect">
            <a:avLst/>
          </a:prstGeom>
        </p:spPr>
      </p:pic>
      <p:sp>
        <p:nvSpPr>
          <p:cNvPr id="5" name="Action Button: Home 4">
            <a:hlinkClick r:id="rId3" action="ppaction://hlinksldjump" highlightClick="1"/>
          </p:cNvPr>
          <p:cNvSpPr/>
          <p:nvPr/>
        </p:nvSpPr>
        <p:spPr>
          <a:xfrm>
            <a:off x="0" y="0"/>
            <a:ext cx="457200" cy="4572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098" name="Picture 2" descr="C:\Users\Ryan\AppData\Local\Microsoft\Windows\Temporary Internet Files\Content.IE5\KBUZ5Z74\MMj01865600000[1].gif"/>
          <p:cNvPicPr>
            <a:picLocks noChangeAspect="1" noChangeArrowheads="1" noCrop="1"/>
          </p:cNvPicPr>
          <p:nvPr/>
        </p:nvPicPr>
        <p:blipFill>
          <a:blip r:embed="rId4" cstate="print"/>
          <a:srcRect/>
          <a:stretch>
            <a:fillRect/>
          </a:stretch>
        </p:blipFill>
        <p:spPr bwMode="auto">
          <a:xfrm>
            <a:off x="4724400" y="762000"/>
            <a:ext cx="1143000" cy="1143000"/>
          </a:xfrm>
          <a:prstGeom prst="rect">
            <a:avLst/>
          </a:prstGeom>
          <a:noFill/>
        </p:spPr>
      </p:pic>
    </p:spTree>
  </p:cSld>
  <p:clrMapOvr>
    <a:masterClrMapping/>
  </p:clrMapOvr>
  <p:transition spd="med">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143000"/>
          </a:xfrm>
        </p:spPr>
        <p:txBody>
          <a:bodyPr/>
          <a:lstStyle/>
          <a:p>
            <a:r>
              <a:rPr lang="en-US" dirty="0" smtClean="0"/>
              <a:t>Germany</a:t>
            </a:r>
            <a:endParaRPr lang="en-US" dirty="0"/>
          </a:p>
        </p:txBody>
      </p:sp>
      <p:sp>
        <p:nvSpPr>
          <p:cNvPr id="3" name="Content Placeholder 2"/>
          <p:cNvSpPr>
            <a:spLocks noGrp="1"/>
          </p:cNvSpPr>
          <p:nvPr>
            <p:ph idx="1"/>
          </p:nvPr>
        </p:nvSpPr>
        <p:spPr>
          <a:xfrm>
            <a:off x="457200" y="1752600"/>
            <a:ext cx="6172200" cy="5105400"/>
          </a:xfrm>
        </p:spPr>
        <p:txBody>
          <a:bodyPr>
            <a:normAutofit fontScale="77500" lnSpcReduction="20000"/>
          </a:bodyPr>
          <a:lstStyle/>
          <a:p>
            <a:r>
              <a:rPr lang="en-US" dirty="0" smtClean="0"/>
              <a:t>Germany, a then state of the Holy Roman Empire, had no official role in the American Revolutionary War, but it did play a part through its people who fought for both sides of the war in America.</a:t>
            </a:r>
          </a:p>
          <a:p>
            <a:pPr>
              <a:buNone/>
            </a:pPr>
            <a:endParaRPr lang="en-US" dirty="0" smtClean="0"/>
          </a:p>
          <a:p>
            <a:r>
              <a:rPr lang="en-US" dirty="0" smtClean="0"/>
              <a:t> At the beginning of the war, the British sought help from the country’s people, hiring thousands of German mercenaries known as the Hessians to fight the Americans.  Many of these soldiers were defeated at the American surprise attack on Trenton  the day after Christmas, 1776. </a:t>
            </a:r>
          </a:p>
          <a:p>
            <a:endParaRPr lang="en-US" dirty="0" smtClean="0"/>
          </a:p>
          <a:p>
            <a:r>
              <a:rPr lang="en-US" dirty="0" smtClean="0"/>
              <a:t>Baron von Steuben, a famous German commander who served in the Prussian Army, allied himself with the Americans.  As a former leader of one of the most powerful armies in the world at the time, he trained soldiers of the Continental Army during their stay at Valley Forge.    </a:t>
            </a:r>
          </a:p>
          <a:p>
            <a:endParaRPr lang="en-US" dirty="0" smtClean="0"/>
          </a:p>
        </p:txBody>
      </p:sp>
      <p:pic>
        <p:nvPicPr>
          <p:cNvPr id="5" name="Picture 4" descr="C:\Users\Ryan\AppData\Local\Microsoft\Windows\Temporary Internet Files\Content.IE5\7ANWZRZS\MCj04057800000[1].wmf"/>
          <p:cNvPicPr>
            <a:picLocks noGrp="1" noChangeAspect="1" noChangeArrowheads="1"/>
          </p:cNvPicPr>
          <p:nvPr/>
        </p:nvPicPr>
        <p:blipFill>
          <a:blip r:embed="rId2" cstate="print"/>
          <a:srcRect/>
          <a:stretch>
            <a:fillRect/>
          </a:stretch>
        </p:blipFill>
        <p:spPr bwMode="auto">
          <a:xfrm>
            <a:off x="7162800" y="228600"/>
            <a:ext cx="1574800" cy="1505775"/>
          </a:xfrm>
          <a:prstGeom prst="rect">
            <a:avLst/>
          </a:prstGeom>
          <a:noFill/>
        </p:spPr>
      </p:pic>
      <p:sp>
        <p:nvSpPr>
          <p:cNvPr id="6" name="Action Button: Home 5">
            <a:hlinkClick r:id="rId3" action="ppaction://hlinksldjump" highlightClick="1"/>
          </p:cNvPr>
          <p:cNvSpPr/>
          <p:nvPr/>
        </p:nvSpPr>
        <p:spPr>
          <a:xfrm>
            <a:off x="0" y="0"/>
            <a:ext cx="457200" cy="4572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100" name="Picture 4" descr="File:Von Steuben at Valley Forge.jpg"/>
          <p:cNvPicPr>
            <a:picLocks noChangeAspect="1" noChangeArrowheads="1"/>
          </p:cNvPicPr>
          <p:nvPr/>
        </p:nvPicPr>
        <p:blipFill>
          <a:blip r:embed="rId4" cstate="print"/>
          <a:srcRect/>
          <a:stretch>
            <a:fillRect/>
          </a:stretch>
        </p:blipFill>
        <p:spPr bwMode="auto">
          <a:xfrm>
            <a:off x="6629400" y="2743200"/>
            <a:ext cx="2286000" cy="3048000"/>
          </a:xfrm>
          <a:prstGeom prst="rect">
            <a:avLst/>
          </a:prstGeom>
          <a:noFill/>
        </p:spPr>
      </p:pic>
      <p:pic>
        <p:nvPicPr>
          <p:cNvPr id="5122" name="Picture 2" descr="C:\Users\Ryan\AppData\Local\Microsoft\Windows\Temporary Internet Files\Content.IE5\KW7PR4AZ\MMj01782490000[1].gif"/>
          <p:cNvPicPr>
            <a:picLocks noChangeAspect="1" noChangeArrowheads="1" noCrop="1"/>
          </p:cNvPicPr>
          <p:nvPr/>
        </p:nvPicPr>
        <p:blipFill>
          <a:blip r:embed="rId5" cstate="print"/>
          <a:srcRect/>
          <a:stretch>
            <a:fillRect/>
          </a:stretch>
        </p:blipFill>
        <p:spPr bwMode="auto">
          <a:xfrm>
            <a:off x="2819400" y="685800"/>
            <a:ext cx="1143000" cy="1143000"/>
          </a:xfrm>
          <a:prstGeom prst="rect">
            <a:avLst/>
          </a:prstGeom>
          <a:noFill/>
        </p:spPr>
      </p:pic>
      <p:sp>
        <p:nvSpPr>
          <p:cNvPr id="8" name="TextBox 7"/>
          <p:cNvSpPr txBox="1"/>
          <p:nvPr/>
        </p:nvSpPr>
        <p:spPr>
          <a:xfrm>
            <a:off x="6477000" y="5791200"/>
            <a:ext cx="2514600" cy="923330"/>
          </a:xfrm>
          <a:prstGeom prst="rect">
            <a:avLst/>
          </a:prstGeom>
          <a:noFill/>
        </p:spPr>
        <p:txBody>
          <a:bodyPr wrap="square" rtlCol="0">
            <a:spAutoFit/>
          </a:bodyPr>
          <a:lstStyle/>
          <a:p>
            <a:pPr algn="ctr"/>
            <a:r>
              <a:rPr lang="en-US" i="1" dirty="0" smtClean="0"/>
              <a:t>A memorial statue of Baron von Steuben in Valley Forge today.</a:t>
            </a:r>
            <a:endParaRPr lang="en-US" i="1" dirty="0"/>
          </a:p>
        </p:txBody>
      </p:sp>
    </p:spTree>
  </p:cSld>
  <p:clrMapOvr>
    <a:masterClrMapping/>
  </p:clrMapOvr>
  <p:transition spd="med">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20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20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8">
                                            <p:txEl>
                                              <p:pRg st="0" end="0"/>
                                            </p:txEl>
                                          </p:spTgt>
                                        </p:tgtEl>
                                        <p:attrNameLst>
                                          <p:attrName>style.visibility</p:attrName>
                                        </p:attrNameLst>
                                      </p:cBhvr>
                                      <p:to>
                                        <p:strVal val="visible"/>
                                      </p:to>
                                    </p:set>
                                    <p:animEffect transition="in" filter="fade">
                                      <p:cBhvr>
                                        <p:cTn id="22" dur="20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8"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Poland</a:t>
            </a:r>
            <a:endParaRPr lang="en-US" dirty="0"/>
          </a:p>
        </p:txBody>
      </p:sp>
      <p:sp>
        <p:nvSpPr>
          <p:cNvPr id="3" name="Content Placeholder 2"/>
          <p:cNvSpPr>
            <a:spLocks noGrp="1"/>
          </p:cNvSpPr>
          <p:nvPr>
            <p:ph idx="1"/>
          </p:nvPr>
        </p:nvSpPr>
        <p:spPr>
          <a:xfrm>
            <a:off x="457200" y="1935480"/>
            <a:ext cx="8229600" cy="4541520"/>
          </a:xfrm>
        </p:spPr>
        <p:txBody>
          <a:bodyPr>
            <a:normAutofit fontScale="77500" lnSpcReduction="20000"/>
          </a:bodyPr>
          <a:lstStyle/>
          <a:p>
            <a:r>
              <a:rPr lang="en-US" dirty="0" smtClean="0"/>
              <a:t>Poland, similar to Germany, did not officially do anything to support the Americans, but many of its people were inspired with the revolutionary ideals of Americans such as George Washington. </a:t>
            </a:r>
          </a:p>
          <a:p>
            <a:endParaRPr lang="en-US" dirty="0" smtClean="0"/>
          </a:p>
          <a:p>
            <a:r>
              <a:rPr lang="en-US" dirty="0" smtClean="0"/>
              <a:t>Volunteers went to America to fight against the British forces, several of whom made vital contributions to the war effort.</a:t>
            </a:r>
          </a:p>
          <a:p>
            <a:endParaRPr lang="en-US" dirty="0" smtClean="0"/>
          </a:p>
          <a:p>
            <a:r>
              <a:rPr lang="en-US" dirty="0" smtClean="0"/>
              <a:t>Thaddeus Kosciusko, a Polish engineer, built fortifications for American military forts.</a:t>
            </a:r>
          </a:p>
          <a:p>
            <a:endParaRPr lang="en-US" dirty="0" smtClean="0"/>
          </a:p>
          <a:p>
            <a:r>
              <a:rPr lang="en-US" dirty="0" err="1" smtClean="0"/>
              <a:t>Casimir</a:t>
            </a:r>
            <a:r>
              <a:rPr lang="en-US" dirty="0" smtClean="0"/>
              <a:t> Pulaski, a noble and soldier of the Polish army, fought and trained cavalry troops for the Americans.  He was known to have saved George Washington’s life, and later died in the war.</a:t>
            </a:r>
          </a:p>
          <a:p>
            <a:endParaRPr lang="en-US" dirty="0" smtClean="0"/>
          </a:p>
          <a:p>
            <a:r>
              <a:rPr lang="en-US" dirty="0" smtClean="0"/>
              <a:t>Polish soldiers who fought in the war would later lead the rebellion against Imperial Russia who had taken control of the country.     </a:t>
            </a:r>
            <a:endParaRPr lang="en-US" dirty="0"/>
          </a:p>
        </p:txBody>
      </p:sp>
      <p:pic>
        <p:nvPicPr>
          <p:cNvPr id="4" name="Picture 5" descr="C:\Users\Ryan\AppData\Local\Microsoft\Windows\Temporary Internet Files\Content.IE5\KW7PR4AZ\MCj04083220000[1].wmf"/>
          <p:cNvPicPr>
            <a:picLocks noChangeAspect="1" noChangeArrowheads="1"/>
          </p:cNvPicPr>
          <p:nvPr/>
        </p:nvPicPr>
        <p:blipFill>
          <a:blip r:embed="rId2" cstate="print"/>
          <a:srcRect/>
          <a:stretch>
            <a:fillRect/>
          </a:stretch>
        </p:blipFill>
        <p:spPr bwMode="auto">
          <a:xfrm>
            <a:off x="7010400" y="228600"/>
            <a:ext cx="1727200" cy="1699161"/>
          </a:xfrm>
          <a:prstGeom prst="rect">
            <a:avLst/>
          </a:prstGeom>
          <a:noFill/>
        </p:spPr>
      </p:pic>
      <p:sp>
        <p:nvSpPr>
          <p:cNvPr id="5" name="Action Button: Home 4">
            <a:hlinkClick r:id="rId3" action="ppaction://hlinksldjump" highlightClick="1"/>
          </p:cNvPr>
          <p:cNvSpPr/>
          <p:nvPr/>
        </p:nvSpPr>
        <p:spPr>
          <a:xfrm>
            <a:off x="0" y="0"/>
            <a:ext cx="457200" cy="4572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146" name="Picture 2" descr="C:\Users\Ryan\AppData\Local\Microsoft\Windows\Temporary Internet Files\Content.IE5\DPV881AA\MMj01782760000[1].gif"/>
          <p:cNvPicPr>
            <a:picLocks noChangeAspect="1" noChangeArrowheads="1" noCrop="1"/>
          </p:cNvPicPr>
          <p:nvPr/>
        </p:nvPicPr>
        <p:blipFill>
          <a:blip r:embed="rId4" cstate="print"/>
          <a:srcRect/>
          <a:stretch>
            <a:fillRect/>
          </a:stretch>
        </p:blipFill>
        <p:spPr bwMode="auto">
          <a:xfrm>
            <a:off x="2286000" y="838200"/>
            <a:ext cx="1143000" cy="1143000"/>
          </a:xfrm>
          <a:prstGeom prst="rect">
            <a:avLst/>
          </a:prstGeom>
          <a:noFill/>
        </p:spPr>
      </p:pic>
    </p:spTree>
  </p:cSld>
  <p:clrMapOvr>
    <a:masterClrMapping/>
  </p:clrMapOvr>
  <p:transition spd="med">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20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20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2000"/>
                                        <p:tgtEl>
                                          <p:spTgt spid="3">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animEffect transition="in" filter="fade">
                                      <p:cBhvr>
                                        <p:cTn id="27" dur="20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India</a:t>
            </a:r>
            <a:endParaRPr lang="en-US" dirty="0"/>
          </a:p>
        </p:txBody>
      </p:sp>
      <p:sp>
        <p:nvSpPr>
          <p:cNvPr id="3" name="Content Placeholder 2"/>
          <p:cNvSpPr>
            <a:spLocks noGrp="1"/>
          </p:cNvSpPr>
          <p:nvPr>
            <p:ph sz="half" idx="1"/>
          </p:nvPr>
        </p:nvSpPr>
        <p:spPr/>
        <p:txBody>
          <a:bodyPr>
            <a:normAutofit fontScale="77500" lnSpcReduction="20000"/>
          </a:bodyPr>
          <a:lstStyle/>
          <a:p>
            <a:r>
              <a:rPr lang="en-US" dirty="0" smtClean="0"/>
              <a:t>Fighting between French, Dutch, and British colonies in India broke out after hearing of France’s declaration of open military support of the Americans.</a:t>
            </a:r>
          </a:p>
          <a:p>
            <a:r>
              <a:rPr lang="en-US" dirty="0" smtClean="0"/>
              <a:t>Battles and sieges took place throughout the Indian continent, and further aid for the French from Indian rebels forced Britain to send troops to India and defend its land.</a:t>
            </a:r>
          </a:p>
          <a:p>
            <a:r>
              <a:rPr lang="en-US" dirty="0" smtClean="0"/>
              <a:t>At the end of the American Revolution, all the land conquered was returned to its former owners, and no lasting effects were left in the area. </a:t>
            </a:r>
            <a:endParaRPr lang="en-US" dirty="0"/>
          </a:p>
        </p:txBody>
      </p:sp>
      <p:pic>
        <p:nvPicPr>
          <p:cNvPr id="4" name="Picture 3" descr="j0405814.wmf"/>
          <p:cNvPicPr>
            <a:picLocks noChangeAspect="1"/>
          </p:cNvPicPr>
          <p:nvPr/>
        </p:nvPicPr>
        <p:blipFill>
          <a:blip r:embed="rId2" cstate="print"/>
          <a:stretch>
            <a:fillRect/>
          </a:stretch>
        </p:blipFill>
        <p:spPr>
          <a:xfrm>
            <a:off x="7162800" y="304800"/>
            <a:ext cx="1727200" cy="1699161"/>
          </a:xfrm>
          <a:prstGeom prst="rect">
            <a:avLst/>
          </a:prstGeom>
        </p:spPr>
      </p:pic>
      <p:sp>
        <p:nvSpPr>
          <p:cNvPr id="5" name="Action Button: Home 4">
            <a:hlinkClick r:id="rId3" action="ppaction://hlinksldjump" highlightClick="1"/>
          </p:cNvPr>
          <p:cNvSpPr/>
          <p:nvPr/>
        </p:nvSpPr>
        <p:spPr>
          <a:xfrm>
            <a:off x="0" y="0"/>
            <a:ext cx="457200" cy="4572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170" name="Picture 2" descr="C:\Users\Ryan\AppData\Local\Microsoft\Windows\Temporary Internet Files\Content.IE5\595RFYZ5\MMj01782550000[1].gif"/>
          <p:cNvPicPr>
            <a:picLocks noChangeAspect="1" noChangeArrowheads="1" noCrop="1"/>
          </p:cNvPicPr>
          <p:nvPr/>
        </p:nvPicPr>
        <p:blipFill>
          <a:blip r:embed="rId4" cstate="print"/>
          <a:srcRect/>
          <a:stretch>
            <a:fillRect/>
          </a:stretch>
        </p:blipFill>
        <p:spPr bwMode="auto">
          <a:xfrm>
            <a:off x="1752600" y="838200"/>
            <a:ext cx="1143000" cy="1143000"/>
          </a:xfrm>
          <a:prstGeom prst="rect">
            <a:avLst/>
          </a:prstGeom>
          <a:noFill/>
        </p:spPr>
      </p:pic>
      <p:sp>
        <p:nvSpPr>
          <p:cNvPr id="9" name="TextBox 8"/>
          <p:cNvSpPr txBox="1"/>
          <p:nvPr/>
        </p:nvSpPr>
        <p:spPr>
          <a:xfrm>
            <a:off x="4267200" y="6211669"/>
            <a:ext cx="4572000" cy="646331"/>
          </a:xfrm>
          <a:prstGeom prst="rect">
            <a:avLst/>
          </a:prstGeom>
          <a:noFill/>
        </p:spPr>
        <p:txBody>
          <a:bodyPr wrap="square" rtlCol="0">
            <a:spAutoFit/>
          </a:bodyPr>
          <a:lstStyle/>
          <a:p>
            <a:pPr algn="ctr"/>
            <a:r>
              <a:rPr lang="en-US" i="1" dirty="0" smtClean="0"/>
              <a:t>A map of the Second Anglo-Mysore War, the conflict caused by the Revolution in America.</a:t>
            </a:r>
            <a:endParaRPr lang="en-US" i="1" dirty="0"/>
          </a:p>
        </p:txBody>
      </p:sp>
      <p:pic>
        <p:nvPicPr>
          <p:cNvPr id="6" name="Picture 2" descr="File:Anglo-Mysore War 1 and 2.png"/>
          <p:cNvPicPr>
            <a:picLocks noGrp="1" noChangeAspect="1" noChangeArrowheads="1"/>
          </p:cNvPicPr>
          <p:nvPr>
            <p:ph sz="half" idx="2"/>
          </p:nvPr>
        </p:nvPicPr>
        <p:blipFill>
          <a:blip r:embed="rId5" cstate="print"/>
          <a:srcRect/>
          <a:stretch>
            <a:fillRect/>
          </a:stretch>
        </p:blipFill>
        <p:spPr bwMode="auto">
          <a:xfrm>
            <a:off x="4800600" y="2108685"/>
            <a:ext cx="3581400" cy="4063515"/>
          </a:xfrm>
          <a:prstGeom prst="rect">
            <a:avLst/>
          </a:prstGeom>
          <a:noFill/>
        </p:spPr>
      </p:pic>
    </p:spTree>
  </p:cSld>
  <p:clrMapOvr>
    <a:masterClrMapping/>
  </p:clrMapOvr>
  <p:transition spd="med">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9">
                                            <p:txEl>
                                              <p:pRg st="0" end="0"/>
                                            </p:txEl>
                                          </p:spTgt>
                                        </p:tgtEl>
                                        <p:attrNameLst>
                                          <p:attrName>style.visibility</p:attrName>
                                        </p:attrNameLst>
                                      </p:cBhvr>
                                      <p:to>
                                        <p:strVal val="visible"/>
                                      </p:to>
                                    </p:set>
                                    <p:animEffect transition="in" filter="fade">
                                      <p:cBhvr>
                                        <p:cTn id="22" dur="20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9"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305800" cy="1143000"/>
          </a:xfrm>
        </p:spPr>
        <p:txBody>
          <a:bodyPr/>
          <a:lstStyle/>
          <a:p>
            <a:r>
              <a:rPr lang="en-US" dirty="0" smtClean="0"/>
              <a:t> The End of the War</a:t>
            </a:r>
            <a:endParaRPr lang="en-US" dirty="0"/>
          </a:p>
        </p:txBody>
      </p:sp>
      <p:pic>
        <p:nvPicPr>
          <p:cNvPr id="1026" name="Picture 2" descr="Maps of North America before and after the War of American Independence"/>
          <p:cNvPicPr>
            <a:picLocks noChangeAspect="1" noChangeArrowheads="1"/>
          </p:cNvPicPr>
          <p:nvPr/>
        </p:nvPicPr>
        <p:blipFill>
          <a:blip r:embed="rId2" cstate="print"/>
          <a:srcRect/>
          <a:stretch>
            <a:fillRect/>
          </a:stretch>
        </p:blipFill>
        <p:spPr bwMode="auto">
          <a:xfrm>
            <a:off x="0" y="1143000"/>
            <a:ext cx="9144000" cy="5715000"/>
          </a:xfrm>
          <a:prstGeom prst="rect">
            <a:avLst/>
          </a:prstGeom>
          <a:noFill/>
        </p:spPr>
      </p:pic>
    </p:spTree>
  </p:cSld>
  <p:clrMapOvr>
    <a:masterClrMapping/>
  </p:clrMapOvr>
  <p:transition spd="med">
    <p:newsflash/>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 #1 Answer </a:t>
            </a:r>
            <a:endParaRPr lang="en-US" dirty="0"/>
          </a:p>
        </p:txBody>
      </p:sp>
      <p:sp>
        <p:nvSpPr>
          <p:cNvPr id="3" name="Content Placeholder 2"/>
          <p:cNvSpPr>
            <a:spLocks noGrp="1"/>
          </p:cNvSpPr>
          <p:nvPr>
            <p:ph idx="1"/>
          </p:nvPr>
        </p:nvSpPr>
        <p:spPr/>
        <p:txBody>
          <a:bodyPr>
            <a:normAutofit fontScale="77500" lnSpcReduction="20000"/>
          </a:bodyPr>
          <a:lstStyle/>
          <a:p>
            <a:r>
              <a:rPr lang="en-US" sz="2800" b="1" u="sng" dirty="0" smtClean="0"/>
              <a:t>Objective #1: Identify</a:t>
            </a:r>
            <a:r>
              <a:rPr lang="en-US" sz="2800" dirty="0" smtClean="0"/>
              <a:t> </a:t>
            </a:r>
            <a:r>
              <a:rPr lang="en-US" sz="2800" b="1" u="sng" dirty="0" smtClean="0"/>
              <a:t>which countries played a role in the American Revolutionary War</a:t>
            </a:r>
            <a:r>
              <a:rPr lang="en-US" sz="2800" dirty="0" smtClean="0"/>
              <a:t/>
            </a:r>
            <a:br>
              <a:rPr lang="en-US" sz="2800" dirty="0" smtClean="0"/>
            </a:br>
            <a:endParaRPr lang="en-US" sz="2800" dirty="0" smtClean="0"/>
          </a:p>
          <a:p>
            <a:endParaRPr lang="en-US" sz="2800" b="1" u="sng" dirty="0" smtClean="0"/>
          </a:p>
          <a:p>
            <a:r>
              <a:rPr lang="en-US" sz="2800" b="1" u="sng" dirty="0" smtClean="0"/>
              <a:t>Objective #1 Answer</a:t>
            </a:r>
            <a:r>
              <a:rPr lang="en-US" sz="2800" dirty="0" smtClean="0"/>
              <a:t>: </a:t>
            </a:r>
            <a:r>
              <a:rPr lang="en-US" sz="2800" b="1" dirty="0" smtClean="0"/>
              <a:t>France, Spain, and The Netherlands (Dutch Republic) officially joined the war as allies of the Americans, providing supplies, troops, and money to fight against the British. Spain's colonies in North America and the Caribbean such as Cuba and Louisiana also provided support for the Americans, and volunteers from Germany and Poland assisted in the cause. In the final stages of the war, battles were even fought between European colonies in India.</a:t>
            </a:r>
            <a:r>
              <a:rPr lang="en-US" sz="2800" dirty="0" smtClean="0"/>
              <a:t/>
            </a:r>
            <a:br>
              <a:rPr lang="en-US" sz="2800" dirty="0" smtClean="0"/>
            </a:br>
            <a:r>
              <a:rPr lang="en-US" sz="2800" dirty="0" smtClean="0"/>
              <a:t/>
            </a:r>
            <a:br>
              <a:rPr lang="en-US" sz="2800" dirty="0" smtClean="0"/>
            </a:br>
            <a:endParaRPr lang="en-US" sz="2800" dirty="0" smtClean="0"/>
          </a:p>
          <a:p>
            <a:endParaRPr lang="en-US" dirty="0"/>
          </a:p>
        </p:txBody>
      </p:sp>
    </p:spTree>
  </p:cSld>
  <p:clrMapOvr>
    <a:masterClrMapping/>
  </p:clrMapOvr>
  <p:transition spd="med">
    <p:newsflash/>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 #2 Answer</a:t>
            </a:r>
            <a:endParaRPr lang="en-US" dirty="0"/>
          </a:p>
        </p:txBody>
      </p:sp>
      <p:sp>
        <p:nvSpPr>
          <p:cNvPr id="3" name="Content Placeholder 2"/>
          <p:cNvSpPr>
            <a:spLocks noGrp="1"/>
          </p:cNvSpPr>
          <p:nvPr>
            <p:ph idx="1"/>
          </p:nvPr>
        </p:nvSpPr>
        <p:spPr/>
        <p:txBody>
          <a:bodyPr>
            <a:normAutofit fontScale="85000" lnSpcReduction="20000"/>
          </a:bodyPr>
          <a:lstStyle/>
          <a:p>
            <a:r>
              <a:rPr lang="en-US" sz="2800" b="1" u="sng" dirty="0" smtClean="0"/>
              <a:t>Objective #2: Explain </a:t>
            </a:r>
            <a:r>
              <a:rPr lang="en-US" sz="2800" b="1" u="sng" dirty="0" smtClean="0"/>
              <a:t>why foreign countries </a:t>
            </a:r>
            <a:r>
              <a:rPr lang="en-US" sz="2800" b="1" u="sng" dirty="0" smtClean="0"/>
              <a:t>wanted to help the Americans fight against the British</a:t>
            </a:r>
            <a:r>
              <a:rPr lang="en-US" sz="2800" dirty="0" smtClean="0"/>
              <a:t/>
            </a:r>
            <a:br>
              <a:rPr lang="en-US" sz="2800" dirty="0" smtClean="0"/>
            </a:br>
            <a:endParaRPr lang="en-US" sz="2800" dirty="0" smtClean="0"/>
          </a:p>
          <a:p>
            <a:endParaRPr lang="en-US" sz="2800" b="1" u="sng" dirty="0" smtClean="0"/>
          </a:p>
          <a:p>
            <a:r>
              <a:rPr lang="en-US" sz="2800" b="1" u="sng" dirty="0" smtClean="0"/>
              <a:t>Objective #2 Answer</a:t>
            </a:r>
            <a:r>
              <a:rPr lang="en-US" sz="2800" dirty="0" smtClean="0"/>
              <a:t>: </a:t>
            </a:r>
            <a:r>
              <a:rPr lang="en-US" sz="2800" b="1" dirty="0" smtClean="0"/>
              <a:t>Most of the European nations that joined the war felt resentment against the British for loss in previous conflicts. The French especially wanted to punish the British because of their massive loss in the French and Indian War, and Spain wanted to gain back Florida which they had given to the British after the same war. Many of the volunteers from other nations felt inspired by the revolutionary cause, and sent help for the Americans to win the war.</a:t>
            </a:r>
            <a:endParaRPr lang="en-US" dirty="0"/>
          </a:p>
        </p:txBody>
      </p:sp>
    </p:spTree>
  </p:cSld>
  <p:clrMapOvr>
    <a:masterClrMapping/>
  </p:clrMapOvr>
  <p:transition spd="med">
    <p:newsflash/>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 #3 Answer</a:t>
            </a:r>
            <a:endParaRPr lang="en-US" dirty="0"/>
          </a:p>
        </p:txBody>
      </p:sp>
      <p:sp>
        <p:nvSpPr>
          <p:cNvPr id="3" name="Content Placeholder 2"/>
          <p:cNvSpPr>
            <a:spLocks noGrp="1"/>
          </p:cNvSpPr>
          <p:nvPr>
            <p:ph idx="1"/>
          </p:nvPr>
        </p:nvSpPr>
        <p:spPr/>
        <p:txBody>
          <a:bodyPr>
            <a:normAutofit fontScale="70000" lnSpcReduction="20000"/>
          </a:bodyPr>
          <a:lstStyle/>
          <a:p>
            <a:r>
              <a:rPr lang="en-US" sz="2800" b="1" u="sng" dirty="0" smtClean="0"/>
              <a:t>Objective #3: Describe the effects of European assistance</a:t>
            </a:r>
            <a:r>
              <a:rPr lang="en-US" sz="2800" dirty="0" smtClean="0"/>
              <a:t/>
            </a:r>
            <a:br>
              <a:rPr lang="en-US" sz="2800" dirty="0" smtClean="0"/>
            </a:br>
            <a:endParaRPr lang="en-US" sz="2800" dirty="0" smtClean="0"/>
          </a:p>
          <a:p>
            <a:r>
              <a:rPr lang="en-US" sz="2800" b="1" u="sng" dirty="0" smtClean="0"/>
              <a:t>Objective </a:t>
            </a:r>
            <a:r>
              <a:rPr lang="en-US" sz="2800" b="1" u="sng" dirty="0" smtClean="0"/>
              <a:t>#3 Answer</a:t>
            </a:r>
            <a:r>
              <a:rPr lang="en-US" sz="2800" dirty="0" smtClean="0"/>
              <a:t>: </a:t>
            </a:r>
            <a:r>
              <a:rPr lang="en-US" sz="2800" b="1" dirty="0" smtClean="0"/>
              <a:t>Many historians agree that the Americans could have never emerged victorious without European assistance. </a:t>
            </a:r>
            <a:r>
              <a:rPr lang="en-US" sz="2800" b="1" dirty="0" smtClean="0"/>
              <a:t> British </a:t>
            </a:r>
            <a:r>
              <a:rPr lang="en-US" sz="2800" b="1" dirty="0" smtClean="0"/>
              <a:t>forces were spread thin because of fighting in other parts of the world, and could no longer focus its efforts entirely on the Thirteen Colonies. </a:t>
            </a:r>
            <a:r>
              <a:rPr lang="en-US" sz="2800" b="1" dirty="0" smtClean="0"/>
              <a:t> Much </a:t>
            </a:r>
            <a:r>
              <a:rPr lang="en-US" sz="2800" b="1" dirty="0" smtClean="0"/>
              <a:t>of the money and supplies donated to the Americans kept them fighting at many crucial moments in the war, and the French navy fought against the powerful British fleet which the Americans were previously helpless against. </a:t>
            </a:r>
            <a:r>
              <a:rPr lang="en-US" sz="2800" b="1" dirty="0" smtClean="0"/>
              <a:t> The </a:t>
            </a:r>
            <a:r>
              <a:rPr lang="en-US" sz="2800" b="1" dirty="0" smtClean="0"/>
              <a:t>French also played a major role in the American victory at the Battle of Yorktown, which effectively ended the war. </a:t>
            </a:r>
            <a:r>
              <a:rPr lang="en-US" sz="2800" b="1" dirty="0" smtClean="0"/>
              <a:t> In </a:t>
            </a:r>
            <a:r>
              <a:rPr lang="en-US" sz="2800" b="1" dirty="0" smtClean="0"/>
              <a:t>1783, the second Treaty of Paris was signed, establishing The United States of America as a new country</a:t>
            </a:r>
            <a:r>
              <a:rPr lang="en-US" sz="2800" b="1" dirty="0" smtClean="0"/>
              <a:t>.  The war would later influence other government revolutions in France, Poland, and Latin America. </a:t>
            </a:r>
            <a:r>
              <a:rPr lang="en-US" sz="2800" dirty="0" smtClean="0"/>
              <a:t/>
            </a:r>
            <a:br>
              <a:rPr lang="en-US" sz="2800" dirty="0" smtClean="0"/>
            </a:br>
            <a:endParaRPr lang="en-US" dirty="0"/>
          </a:p>
        </p:txBody>
      </p:sp>
    </p:spTree>
  </p:cSld>
  <p:clrMapOvr>
    <a:masterClrMapping/>
  </p:clrMapOvr>
  <p:transition spd="med">
    <p:newsflash/>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Theme</a:t>
            </a:r>
            <a:endParaRPr lang="en-US" dirty="0"/>
          </a:p>
        </p:txBody>
      </p:sp>
      <p:sp>
        <p:nvSpPr>
          <p:cNvPr id="3" name="Content Placeholder 2"/>
          <p:cNvSpPr>
            <a:spLocks noGrp="1"/>
          </p:cNvSpPr>
          <p:nvPr>
            <p:ph idx="1"/>
          </p:nvPr>
        </p:nvSpPr>
        <p:spPr>
          <a:xfrm>
            <a:off x="457200" y="1752600"/>
            <a:ext cx="8229600" cy="5105400"/>
          </a:xfrm>
        </p:spPr>
        <p:txBody>
          <a:bodyPr>
            <a:noAutofit/>
          </a:bodyPr>
          <a:lstStyle/>
          <a:p>
            <a:pPr>
              <a:buNone/>
            </a:pPr>
            <a:r>
              <a:rPr lang="en-US" sz="2000" dirty="0" smtClean="0">
                <a:solidFill>
                  <a:schemeClr val="accent2"/>
                </a:solidFill>
              </a:rPr>
              <a:t>Foreign influence in the American Revolutionary War fits the unit theme</a:t>
            </a:r>
          </a:p>
          <a:p>
            <a:pPr>
              <a:buNone/>
            </a:pPr>
            <a:r>
              <a:rPr lang="en-US" sz="2000" dirty="0" smtClean="0">
                <a:solidFill>
                  <a:schemeClr val="accent2"/>
                </a:solidFill>
              </a:rPr>
              <a:t>of Nationalism for several reasons:</a:t>
            </a:r>
          </a:p>
          <a:p>
            <a:pPr marL="514350" indent="-514350">
              <a:buClr>
                <a:srgbClr val="00B0F0"/>
              </a:buClr>
              <a:buFont typeface="+mj-lt"/>
              <a:buAutoNum type="arabicPeriod"/>
            </a:pPr>
            <a:r>
              <a:rPr lang="en-US" sz="2000" dirty="0" smtClean="0"/>
              <a:t>Before the entry of other nations in support of the American cause, spirits of colonists were low because of numerous losses in the war and no sign of progress.  However, the success after the alliance with other countries prompted many colonists to regain faith in the war.</a:t>
            </a:r>
          </a:p>
          <a:p>
            <a:pPr marL="514350" indent="-514350">
              <a:buFont typeface="+mj-lt"/>
              <a:buAutoNum type="arabicPeriod"/>
            </a:pPr>
            <a:endParaRPr lang="en-US" sz="2000" dirty="0" smtClean="0"/>
          </a:p>
          <a:p>
            <a:pPr marL="514350" indent="-514350">
              <a:buFont typeface="+mj-lt"/>
              <a:buAutoNum type="arabicPeriod"/>
            </a:pPr>
            <a:r>
              <a:rPr lang="en-US" sz="2000" dirty="0" smtClean="0"/>
              <a:t>As one of the major contributing factors in American victory, the final result of American nationalism, independence, would never be achievable.</a:t>
            </a:r>
          </a:p>
          <a:p>
            <a:pPr marL="514350" indent="-514350">
              <a:buFont typeface="+mj-lt"/>
              <a:buAutoNum type="arabicPeriod"/>
            </a:pPr>
            <a:endParaRPr lang="en-US" sz="2000" dirty="0" smtClean="0"/>
          </a:p>
          <a:p>
            <a:pPr marL="514350" indent="-514350">
              <a:buFont typeface="+mj-lt"/>
              <a:buAutoNum type="arabicPeriod"/>
            </a:pPr>
            <a:r>
              <a:rPr lang="en-US" sz="2000" dirty="0" smtClean="0"/>
              <a:t>Many of the soldiers and volunteers who traveled to America decided to stay in the country after the American victory, becoming proud of both their old and new homes and fighting in future American wars.  </a:t>
            </a:r>
          </a:p>
          <a:p>
            <a:pPr marL="514350" indent="-514350">
              <a:buFont typeface="+mj-lt"/>
              <a:buAutoNum type="arabicPeriod"/>
            </a:pPr>
            <a:endParaRPr lang="en-US" sz="2000" dirty="0" smtClean="0"/>
          </a:p>
          <a:p>
            <a:pPr marL="514350" indent="-514350">
              <a:buNone/>
            </a:pPr>
            <a:r>
              <a:rPr lang="en-US" sz="2000" dirty="0" smtClean="0"/>
              <a:t>		 </a:t>
            </a:r>
            <a:endParaRPr lang="en-US" sz="2000" dirty="0"/>
          </a:p>
        </p:txBody>
      </p:sp>
    </p:spTree>
  </p:cSld>
  <p:clrMapOvr>
    <a:masterClrMapping/>
  </p:clrMapOvr>
  <p:transition spd="med">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20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fade">
                                      <p:cBhvr>
                                        <p:cTn id="12" dur="2000"/>
                                        <p:tgtEl>
                                          <p:spTgt spid="3">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animEffect transition="in" filter="fade">
                                      <p:cBhvr>
                                        <p:cTn id="17" dur="2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C:\Users\Ryan\AppData\Local\Microsoft\Windows\Temporary Internet Files\Content.IE5\595RFYZ5\MCj04355900000[1].wmf"/>
          <p:cNvPicPr>
            <a:picLocks noChangeAspect="1" noChangeArrowheads="1"/>
          </p:cNvPicPr>
          <p:nvPr/>
        </p:nvPicPr>
        <p:blipFill>
          <a:blip r:embed="rId2" cstate="print"/>
          <a:srcRect/>
          <a:stretch>
            <a:fillRect/>
          </a:stretch>
        </p:blipFill>
        <p:spPr bwMode="auto">
          <a:xfrm>
            <a:off x="762000" y="838200"/>
            <a:ext cx="2345267" cy="1219200"/>
          </a:xfrm>
          <a:prstGeom prst="rect">
            <a:avLst/>
          </a:prstGeom>
          <a:noFill/>
        </p:spPr>
      </p:pic>
      <p:pic>
        <p:nvPicPr>
          <p:cNvPr id="8195" name="Picture 3" descr="C:\Users\Ryan\AppData\Local\Microsoft\Windows\Temporary Internet Files\Content.IE5\KW7PR4AZ\MCj01049180000[1].wmf"/>
          <p:cNvPicPr>
            <a:picLocks noChangeAspect="1" noChangeArrowheads="1"/>
          </p:cNvPicPr>
          <p:nvPr/>
        </p:nvPicPr>
        <p:blipFill>
          <a:blip r:embed="rId3" cstate="print"/>
          <a:srcRect/>
          <a:stretch>
            <a:fillRect/>
          </a:stretch>
        </p:blipFill>
        <p:spPr bwMode="auto">
          <a:xfrm>
            <a:off x="6553200" y="4419600"/>
            <a:ext cx="2311399" cy="990600"/>
          </a:xfrm>
          <a:prstGeom prst="rect">
            <a:avLst/>
          </a:prstGeom>
          <a:noFill/>
        </p:spPr>
      </p:pic>
      <p:pic>
        <p:nvPicPr>
          <p:cNvPr id="8196" name="Picture 4" descr="C:\Users\Ryan\AppData\Local\Microsoft\Windows\Temporary Internet Files\Content.IE5\DPV881AA\MCj01048380000[1].wmf"/>
          <p:cNvPicPr>
            <a:picLocks noChangeAspect="1" noChangeArrowheads="1"/>
          </p:cNvPicPr>
          <p:nvPr/>
        </p:nvPicPr>
        <p:blipFill>
          <a:blip r:embed="rId4" cstate="print"/>
          <a:srcRect/>
          <a:stretch>
            <a:fillRect/>
          </a:stretch>
        </p:blipFill>
        <p:spPr bwMode="auto">
          <a:xfrm>
            <a:off x="381000" y="4114800"/>
            <a:ext cx="2372609" cy="1484071"/>
          </a:xfrm>
          <a:prstGeom prst="rect">
            <a:avLst/>
          </a:prstGeom>
          <a:noFill/>
        </p:spPr>
      </p:pic>
      <p:pic>
        <p:nvPicPr>
          <p:cNvPr id="8198" name="Picture 6" descr="C:\Users\Ryan\AppData\Local\Microsoft\Windows\Temporary Internet Files\Content.IE5\595RFYZ5\MCj01048180000[1].wmf"/>
          <p:cNvPicPr>
            <a:picLocks noChangeAspect="1" noChangeArrowheads="1"/>
          </p:cNvPicPr>
          <p:nvPr/>
        </p:nvPicPr>
        <p:blipFill>
          <a:blip r:embed="rId5" cstate="print"/>
          <a:srcRect/>
          <a:stretch>
            <a:fillRect/>
          </a:stretch>
        </p:blipFill>
        <p:spPr bwMode="auto">
          <a:xfrm>
            <a:off x="5105400" y="990600"/>
            <a:ext cx="2836247" cy="895807"/>
          </a:xfrm>
          <a:prstGeom prst="rect">
            <a:avLst/>
          </a:prstGeom>
          <a:noFill/>
        </p:spPr>
      </p:pic>
      <p:pic>
        <p:nvPicPr>
          <p:cNvPr id="8201" name="Picture 9" descr="C:\Users\Ryan\AppData\Local\Microsoft\Windows\Temporary Internet Files\Content.IE5\KW7PR4AZ\MCj01047960000[1].wmf"/>
          <p:cNvPicPr>
            <a:picLocks noChangeAspect="1" noChangeArrowheads="1"/>
          </p:cNvPicPr>
          <p:nvPr/>
        </p:nvPicPr>
        <p:blipFill>
          <a:blip r:embed="rId6" cstate="print"/>
          <a:srcRect/>
          <a:stretch>
            <a:fillRect/>
          </a:stretch>
        </p:blipFill>
        <p:spPr bwMode="auto">
          <a:xfrm>
            <a:off x="2971800" y="5257800"/>
            <a:ext cx="3200400" cy="1327348"/>
          </a:xfrm>
          <a:prstGeom prst="rect">
            <a:avLst/>
          </a:prstGeom>
          <a:noFill/>
        </p:spPr>
      </p:pic>
      <p:pic>
        <p:nvPicPr>
          <p:cNvPr id="8202" name="Picture 10" descr="C:\Users\Ryan\AppData\Local\Microsoft\Windows\Temporary Internet Files\Content.IE5\DPV881AA\MCSO02753_0000[1].wmf"/>
          <p:cNvPicPr>
            <a:picLocks noChangeAspect="1" noChangeArrowheads="1"/>
          </p:cNvPicPr>
          <p:nvPr/>
        </p:nvPicPr>
        <p:blipFill>
          <a:blip r:embed="rId7" cstate="print"/>
          <a:srcRect/>
          <a:stretch>
            <a:fillRect/>
          </a:stretch>
        </p:blipFill>
        <p:spPr bwMode="auto">
          <a:xfrm>
            <a:off x="1846173" y="2951683"/>
            <a:ext cx="5451653" cy="954634"/>
          </a:xfrm>
          <a:prstGeom prst="rect">
            <a:avLst/>
          </a:prstGeom>
          <a:noFill/>
        </p:spPr>
      </p:pic>
    </p:spTree>
  </p:cSld>
  <p:clrMapOvr>
    <a:masterClrMapping/>
  </p:clrMapOvr>
  <p:transition spd="med">
    <p:newsflash/>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American Revolution</a:t>
            </a:r>
            <a:endParaRPr lang="en-US" dirty="0"/>
          </a:p>
        </p:txBody>
      </p:sp>
      <p:sp>
        <p:nvSpPr>
          <p:cNvPr id="3" name="Content Placeholder 2"/>
          <p:cNvSpPr>
            <a:spLocks noGrp="1"/>
          </p:cNvSpPr>
          <p:nvPr>
            <p:ph idx="1"/>
          </p:nvPr>
        </p:nvSpPr>
        <p:spPr/>
        <p:txBody>
          <a:bodyPr>
            <a:noAutofit/>
          </a:bodyPr>
          <a:lstStyle/>
          <a:p>
            <a:r>
              <a:rPr lang="en-US" sz="3200" dirty="0" smtClean="0"/>
              <a:t>In 1775, the Thirteen </a:t>
            </a:r>
            <a:r>
              <a:rPr lang="en-US" sz="3200" dirty="0" smtClean="0"/>
              <a:t>Colonies of America </a:t>
            </a:r>
            <a:r>
              <a:rPr lang="en-US" sz="3200" dirty="0" smtClean="0"/>
              <a:t>entered a war  with Great </a:t>
            </a:r>
            <a:r>
              <a:rPr lang="en-US" sz="3200" dirty="0" smtClean="0"/>
              <a:t>Britain, a conflict that would forever change the course of human history.  After eight grueling years of fighting and struggles, the then oppressed and unfairly treated colonies would win their independence and eventually establish the most powerful and influential nation in the world.  </a:t>
            </a:r>
            <a:endParaRPr lang="en-US" sz="3200" dirty="0" smtClean="0"/>
          </a:p>
        </p:txBody>
      </p:sp>
      <p:cxnSp>
        <p:nvCxnSpPr>
          <p:cNvPr id="8" name="Straight Connector 7"/>
          <p:cNvCxnSpPr/>
          <p:nvPr/>
        </p:nvCxnSpPr>
        <p:spPr>
          <a:xfrm>
            <a:off x="1600200" y="1295400"/>
            <a:ext cx="2362200" cy="38100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V="1">
            <a:off x="1600200" y="1295400"/>
            <a:ext cx="2362200" cy="38100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7" name="&quot;No&quot; Symbol 6"/>
          <p:cNvSpPr/>
          <p:nvPr/>
        </p:nvSpPr>
        <p:spPr>
          <a:xfrm>
            <a:off x="1981200" y="1752600"/>
            <a:ext cx="4724400" cy="4800600"/>
          </a:xfrm>
          <a:prstGeom prst="noSmoking">
            <a:avLst/>
          </a:prstGeom>
          <a:solidFill>
            <a:srgbClr val="FF0000"/>
          </a:solidFill>
          <a:ln w="25400">
            <a:solidFill>
              <a:schemeClr val="tx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cSld>
  <p:clrMapOvr>
    <a:masterClrMapping/>
  </p:clrMapOvr>
  <p:transition spd="med">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strips(downLeft)">
                                      <p:cBhvr>
                                        <p:cTn id="12" dur="500"/>
                                        <p:tgtEl>
                                          <p:spTgt spid="10"/>
                                        </p:tgtEl>
                                      </p:cBhvr>
                                    </p:animEffect>
                                  </p:childTnLst>
                                </p:cTn>
                              </p:par>
                              <p:par>
                                <p:cTn id="13" presetID="18" presetClass="entr" presetSubtype="6" fill="hold" nodeType="with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strips(downRight)">
                                      <p:cBhvr>
                                        <p:cTn id="15" dur="500"/>
                                        <p:tgtEl>
                                          <p:spTgt spid="8"/>
                                        </p:tgtEl>
                                      </p:cBhvr>
                                    </p:animEffect>
                                  </p:childTnLst>
                                </p:cTn>
                              </p:par>
                            </p:childTnLst>
                          </p:cTn>
                        </p:par>
                        <p:par>
                          <p:cTn id="16" fill="hold">
                            <p:stCondLst>
                              <p:cond delay="500"/>
                            </p:stCondLst>
                            <p:childTnLst>
                              <p:par>
                                <p:cTn id="17" presetID="35" presetClass="entr" presetSubtype="0" fill="hold" grpId="3"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1000"/>
                                        <p:tgtEl>
                                          <p:spTgt spid="7"/>
                                        </p:tgtEl>
                                      </p:cBhvr>
                                    </p:animEffect>
                                    <p:anim calcmode="lin" valueType="num">
                                      <p:cBhvr>
                                        <p:cTn id="20" dur="1000" fill="hold"/>
                                        <p:tgtEl>
                                          <p:spTgt spid="7"/>
                                        </p:tgtEl>
                                        <p:attrNameLst>
                                          <p:attrName>style.rotation</p:attrName>
                                        </p:attrNameLst>
                                      </p:cBhvr>
                                      <p:tavLst>
                                        <p:tav tm="0">
                                          <p:val>
                                            <p:fltVal val="720"/>
                                          </p:val>
                                        </p:tav>
                                        <p:tav tm="100000">
                                          <p:val>
                                            <p:fltVal val="0"/>
                                          </p:val>
                                        </p:tav>
                                      </p:tavLst>
                                    </p:anim>
                                    <p:anim calcmode="lin" valueType="num">
                                      <p:cBhvr>
                                        <p:cTn id="21" dur="1000" fill="hold"/>
                                        <p:tgtEl>
                                          <p:spTgt spid="7"/>
                                        </p:tgtEl>
                                        <p:attrNameLst>
                                          <p:attrName>ppt_h</p:attrName>
                                        </p:attrNameLst>
                                      </p:cBhvr>
                                      <p:tavLst>
                                        <p:tav tm="0">
                                          <p:val>
                                            <p:fltVal val="0"/>
                                          </p:val>
                                        </p:tav>
                                        <p:tav tm="100000">
                                          <p:val>
                                            <p:strVal val="#ppt_h"/>
                                          </p:val>
                                        </p:tav>
                                      </p:tavLst>
                                    </p:anim>
                                    <p:anim calcmode="lin" valueType="num">
                                      <p:cBhvr>
                                        <p:cTn id="22" dur="1000" fill="hold"/>
                                        <p:tgtEl>
                                          <p:spTgt spid="7"/>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P spid="7" grpId="3"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Wrong Name</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The “American” Revolutionary War, as it is known to the world today, was indeed a military conflict between the Thirteen Colonies and Britain, but that is only half the story.</a:t>
            </a:r>
          </a:p>
          <a:p>
            <a:endParaRPr lang="en-US" dirty="0" smtClean="0"/>
          </a:p>
          <a:p>
            <a:r>
              <a:rPr lang="en-US" dirty="0" smtClean="0"/>
              <a:t>Little known is the fact that this war, seen as a heroic tale of a lone underdog’s defiance of authority, was actually a joint conflict fought officially with three other nations and unofficially by many others in all parts of the world.</a:t>
            </a:r>
          </a:p>
          <a:p>
            <a:endParaRPr lang="en-US" dirty="0" smtClean="0"/>
          </a:p>
          <a:p>
            <a:r>
              <a:rPr lang="en-US" dirty="0" smtClean="0"/>
              <a:t>The American Revolution was only one part of this world war, as it gave birth to the Antilles War, the Second Anglo-Dutch War, and numerous others.  </a:t>
            </a:r>
          </a:p>
          <a:p>
            <a:endParaRPr lang="en-US" dirty="0"/>
          </a:p>
        </p:txBody>
      </p:sp>
      <p:pic>
        <p:nvPicPr>
          <p:cNvPr id="2052" name="Picture 4" descr="C:\Users\Ryan\AppData\Local\Microsoft\Windows\Temporary Internet Files\Content.IE5\KBUZ5Z74\MCj04280810000[1].wmf"/>
          <p:cNvPicPr>
            <a:picLocks noChangeAspect="1" noChangeArrowheads="1"/>
          </p:cNvPicPr>
          <p:nvPr/>
        </p:nvPicPr>
        <p:blipFill>
          <a:blip r:embed="rId2" cstate="print"/>
          <a:srcRect/>
          <a:stretch>
            <a:fillRect/>
          </a:stretch>
        </p:blipFill>
        <p:spPr bwMode="auto">
          <a:xfrm>
            <a:off x="6400800" y="152400"/>
            <a:ext cx="1905000" cy="1766734"/>
          </a:xfrm>
          <a:prstGeom prst="rect">
            <a:avLst/>
          </a:prstGeom>
          <a:noFill/>
        </p:spPr>
      </p:pic>
    </p:spTree>
  </p:cSld>
  <p:clrMapOvr>
    <a:masterClrMapping/>
  </p:clrMapOvr>
  <p:transition spd="med">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20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Objectives</a:t>
            </a:r>
            <a:endParaRPr lang="en-US" dirty="0"/>
          </a:p>
        </p:txBody>
      </p:sp>
      <p:sp>
        <p:nvSpPr>
          <p:cNvPr id="3" name="Content Placeholder 2"/>
          <p:cNvSpPr>
            <a:spLocks noGrp="1"/>
          </p:cNvSpPr>
          <p:nvPr>
            <p:ph idx="1"/>
          </p:nvPr>
        </p:nvSpPr>
        <p:spPr/>
        <p:txBody>
          <a:bodyPr>
            <a:normAutofit lnSpcReduction="10000"/>
          </a:bodyPr>
          <a:lstStyle/>
          <a:p>
            <a:r>
              <a:rPr lang="en-US" sz="2400" b="1" i="1" u="sng" dirty="0" smtClean="0"/>
              <a:t>Objective #1</a:t>
            </a:r>
            <a:r>
              <a:rPr lang="en-US" sz="2400" b="1" i="1" dirty="0" smtClean="0"/>
              <a:t>: Identify</a:t>
            </a:r>
            <a:r>
              <a:rPr lang="en-US" sz="2400" i="1" dirty="0" smtClean="0"/>
              <a:t> </a:t>
            </a:r>
            <a:r>
              <a:rPr lang="en-US" sz="2400" b="1" i="1" dirty="0" smtClean="0"/>
              <a:t>which countries played a role in the American Revolutionary War</a:t>
            </a:r>
          </a:p>
          <a:p>
            <a:endParaRPr lang="en-US" sz="2400" b="1" i="1" dirty="0" smtClean="0"/>
          </a:p>
          <a:p>
            <a:endParaRPr lang="en-US" sz="2400" b="1" i="1" dirty="0" smtClean="0"/>
          </a:p>
          <a:p>
            <a:r>
              <a:rPr lang="en-US" sz="2400" b="1" i="1" u="sng" dirty="0" smtClean="0"/>
              <a:t>Objective #2</a:t>
            </a:r>
            <a:r>
              <a:rPr lang="en-US" sz="2400" b="1" i="1" dirty="0" smtClean="0"/>
              <a:t>: Explain </a:t>
            </a:r>
            <a:r>
              <a:rPr lang="en-US" sz="2400" b="1" i="1" dirty="0" smtClean="0"/>
              <a:t>why foreign countries </a:t>
            </a:r>
            <a:r>
              <a:rPr lang="en-US" sz="2400" b="1" i="1" dirty="0" smtClean="0"/>
              <a:t>wanted to help the Americans fight against the British</a:t>
            </a:r>
          </a:p>
          <a:p>
            <a:endParaRPr lang="en-US" sz="2400" b="1" i="1" dirty="0" smtClean="0"/>
          </a:p>
          <a:p>
            <a:endParaRPr lang="en-US" sz="2400" b="1" i="1" dirty="0" smtClean="0"/>
          </a:p>
          <a:p>
            <a:r>
              <a:rPr lang="en-US" sz="2400" b="1" i="1" u="sng" dirty="0" smtClean="0"/>
              <a:t>Objective #3</a:t>
            </a:r>
            <a:r>
              <a:rPr lang="en-US" sz="2400" b="1" i="1" dirty="0" smtClean="0"/>
              <a:t>: Describe the effects of European assistance </a:t>
            </a:r>
            <a:r>
              <a:rPr lang="en-US" sz="2400" i="1" dirty="0" smtClean="0"/>
              <a:t/>
            </a:r>
            <a:br>
              <a:rPr lang="en-US" sz="2400" i="1" dirty="0" smtClean="0"/>
            </a:br>
            <a:endParaRPr lang="en-US" sz="2400" i="1" dirty="0" smtClean="0"/>
          </a:p>
          <a:p>
            <a:endParaRPr lang="en-US" dirty="0"/>
          </a:p>
        </p:txBody>
      </p:sp>
    </p:spTree>
  </p:cSld>
  <p:clrMapOvr>
    <a:masterClrMapping/>
  </p:clrMapOvr>
  <p:transition spd="med">
    <p:newsflash/>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1143000"/>
          </a:xfrm>
        </p:spPr>
        <p:txBody>
          <a:bodyPr/>
          <a:lstStyle/>
          <a:p>
            <a:r>
              <a:rPr lang="en-US" dirty="0" smtClean="0"/>
              <a:t>The Countries (1778-1783)</a:t>
            </a:r>
            <a:endParaRPr lang="en-US" dirty="0"/>
          </a:p>
        </p:txBody>
      </p:sp>
      <p:pic>
        <p:nvPicPr>
          <p:cNvPr id="11" name="Picture 11" descr="C:\Users\Ryan\Pictures\World Map.jpg"/>
          <p:cNvPicPr>
            <a:picLocks noGrp="1" noChangeAspect="1" noChangeArrowheads="1"/>
          </p:cNvPicPr>
          <p:nvPr>
            <p:ph idx="1"/>
          </p:nvPr>
        </p:nvPicPr>
        <p:blipFill>
          <a:blip r:embed="rId2" cstate="print"/>
          <a:srcRect/>
          <a:stretch>
            <a:fillRect/>
          </a:stretch>
        </p:blipFill>
        <p:spPr bwMode="auto">
          <a:xfrm>
            <a:off x="0" y="990600"/>
            <a:ext cx="9144000" cy="5553920"/>
          </a:xfrm>
          <a:prstGeom prst="rect">
            <a:avLst/>
          </a:prstGeom>
          <a:noFill/>
          <a:ln>
            <a:solidFill>
              <a:schemeClr val="tx1"/>
            </a:solidFill>
          </a:ln>
        </p:spPr>
      </p:pic>
      <p:pic>
        <p:nvPicPr>
          <p:cNvPr id="150530" name="Picture 2" descr="C:\Users\Ryan\AppData\Local\Microsoft\Windows\Temporary Internet Files\Content.IE5\7ANWZRZS\MCFL00128_0000[1].wmf"/>
          <p:cNvPicPr>
            <a:picLocks noChangeAspect="1" noChangeArrowheads="1"/>
          </p:cNvPicPr>
          <p:nvPr/>
        </p:nvPicPr>
        <p:blipFill>
          <a:blip r:embed="rId3" cstate="print"/>
          <a:srcRect/>
          <a:stretch>
            <a:fillRect/>
          </a:stretch>
        </p:blipFill>
        <p:spPr bwMode="auto">
          <a:xfrm>
            <a:off x="2971800" y="1981200"/>
            <a:ext cx="1464340" cy="1149688"/>
          </a:xfrm>
          <a:prstGeom prst="rect">
            <a:avLst/>
          </a:prstGeom>
          <a:noFill/>
        </p:spPr>
      </p:pic>
      <p:pic>
        <p:nvPicPr>
          <p:cNvPr id="150531" name="Picture 3" descr="C:\Users\Ryan\AppData\Local\Microsoft\Windows\Temporary Internet Files\Content.IE5\82Y4VHQQ\MCFL00092_0000[1].wmf"/>
          <p:cNvPicPr>
            <a:picLocks noChangeAspect="1" noChangeArrowheads="1"/>
          </p:cNvPicPr>
          <p:nvPr/>
        </p:nvPicPr>
        <p:blipFill>
          <a:blip r:embed="rId4" cstate="print"/>
          <a:srcRect/>
          <a:stretch>
            <a:fillRect/>
          </a:stretch>
        </p:blipFill>
        <p:spPr bwMode="auto">
          <a:xfrm>
            <a:off x="2895600" y="2996346"/>
            <a:ext cx="1577646" cy="1270854"/>
          </a:xfrm>
          <a:prstGeom prst="rect">
            <a:avLst/>
          </a:prstGeom>
          <a:noFill/>
        </p:spPr>
      </p:pic>
      <p:pic>
        <p:nvPicPr>
          <p:cNvPr id="150535" name="Picture 7" descr="C:\Users\Ryan\AppData\Local\Microsoft\Windows\Temporary Internet Files\Content.IE5\82Y4VHQQ\MCFL00129_0000[1].wmf"/>
          <p:cNvPicPr>
            <a:picLocks noChangeAspect="1" noChangeArrowheads="1"/>
          </p:cNvPicPr>
          <p:nvPr/>
        </p:nvPicPr>
        <p:blipFill>
          <a:blip r:embed="rId5" cstate="print"/>
          <a:srcRect/>
          <a:stretch>
            <a:fillRect/>
          </a:stretch>
        </p:blipFill>
        <p:spPr bwMode="auto">
          <a:xfrm>
            <a:off x="4648200" y="3276600"/>
            <a:ext cx="1455213" cy="1143000"/>
          </a:xfrm>
          <a:prstGeom prst="rect">
            <a:avLst/>
          </a:prstGeom>
          <a:noFill/>
        </p:spPr>
      </p:pic>
      <p:pic>
        <p:nvPicPr>
          <p:cNvPr id="150541" name="Picture 13" descr="C:\Users\Ryan\AppData\Local\Microsoft\Windows\Temporary Internet Files\Content.IE5\7ANWZRZS\MCFL00098_0000[1].wmf"/>
          <p:cNvPicPr>
            <a:picLocks noChangeAspect="1" noChangeArrowheads="1"/>
          </p:cNvPicPr>
          <p:nvPr/>
        </p:nvPicPr>
        <p:blipFill>
          <a:blip r:embed="rId6" cstate="print"/>
          <a:srcRect/>
          <a:stretch>
            <a:fillRect/>
          </a:stretch>
        </p:blipFill>
        <p:spPr bwMode="auto">
          <a:xfrm>
            <a:off x="4114800" y="990600"/>
            <a:ext cx="1524001" cy="1228300"/>
          </a:xfrm>
          <a:prstGeom prst="rect">
            <a:avLst/>
          </a:prstGeom>
          <a:noFill/>
        </p:spPr>
      </p:pic>
      <p:pic>
        <p:nvPicPr>
          <p:cNvPr id="32" name="Picture 31" descr="fl00135_.wmf"/>
          <p:cNvPicPr>
            <a:picLocks noChangeAspect="1"/>
          </p:cNvPicPr>
          <p:nvPr/>
        </p:nvPicPr>
        <p:blipFill>
          <a:blip r:embed="rId7" cstate="print"/>
          <a:stretch>
            <a:fillRect/>
          </a:stretch>
        </p:blipFill>
        <p:spPr>
          <a:xfrm>
            <a:off x="6477000" y="2590800"/>
            <a:ext cx="1495038" cy="1168024"/>
          </a:xfrm>
          <a:prstGeom prst="rect">
            <a:avLst/>
          </a:prstGeom>
        </p:spPr>
      </p:pic>
      <p:sp>
        <p:nvSpPr>
          <p:cNvPr id="34" name="TextBox 33"/>
          <p:cNvSpPr txBox="1"/>
          <p:nvPr/>
        </p:nvSpPr>
        <p:spPr>
          <a:xfrm>
            <a:off x="3352800" y="2362200"/>
            <a:ext cx="838200" cy="338554"/>
          </a:xfrm>
          <a:prstGeom prst="rect">
            <a:avLst/>
          </a:prstGeom>
          <a:solidFill>
            <a:schemeClr val="bg1"/>
          </a:solidFill>
          <a:ln>
            <a:solidFill>
              <a:schemeClr val="tx1"/>
            </a:solidFill>
          </a:ln>
        </p:spPr>
        <p:txBody>
          <a:bodyPr wrap="square" rtlCol="0">
            <a:spAutoFit/>
          </a:bodyPr>
          <a:lstStyle/>
          <a:p>
            <a:r>
              <a:rPr lang="en-US" sz="1600" dirty="0" smtClean="0">
                <a:hlinkClick r:id="rId8" action="ppaction://hlinksldjump"/>
              </a:rPr>
              <a:t>France</a:t>
            </a:r>
            <a:endParaRPr lang="en-US" sz="1600" dirty="0"/>
          </a:p>
        </p:txBody>
      </p:sp>
      <p:sp>
        <p:nvSpPr>
          <p:cNvPr id="35" name="TextBox 34"/>
          <p:cNvSpPr txBox="1"/>
          <p:nvPr/>
        </p:nvSpPr>
        <p:spPr>
          <a:xfrm>
            <a:off x="4343400" y="1447800"/>
            <a:ext cx="1143000" cy="307777"/>
          </a:xfrm>
          <a:prstGeom prst="rect">
            <a:avLst/>
          </a:prstGeom>
          <a:solidFill>
            <a:schemeClr val="bg1"/>
          </a:solidFill>
          <a:ln>
            <a:solidFill>
              <a:schemeClr val="tx1"/>
            </a:solidFill>
          </a:ln>
        </p:spPr>
        <p:txBody>
          <a:bodyPr wrap="square" rtlCol="0">
            <a:spAutoFit/>
          </a:bodyPr>
          <a:lstStyle/>
          <a:p>
            <a:r>
              <a:rPr lang="en-US" sz="1400" dirty="0" smtClean="0">
                <a:hlinkClick r:id="rId9" action="ppaction://hlinksldjump"/>
              </a:rPr>
              <a:t>Netherlands</a:t>
            </a:r>
            <a:endParaRPr lang="en-US" sz="1400" dirty="0"/>
          </a:p>
        </p:txBody>
      </p:sp>
      <p:sp>
        <p:nvSpPr>
          <p:cNvPr id="36" name="TextBox 35"/>
          <p:cNvSpPr txBox="1"/>
          <p:nvPr/>
        </p:nvSpPr>
        <p:spPr>
          <a:xfrm>
            <a:off x="4876800" y="3657600"/>
            <a:ext cx="1066800" cy="338554"/>
          </a:xfrm>
          <a:prstGeom prst="rect">
            <a:avLst/>
          </a:prstGeom>
          <a:solidFill>
            <a:schemeClr val="bg1"/>
          </a:solidFill>
          <a:ln>
            <a:solidFill>
              <a:schemeClr val="tx1"/>
            </a:solidFill>
          </a:ln>
        </p:spPr>
        <p:txBody>
          <a:bodyPr wrap="square" rtlCol="0">
            <a:spAutoFit/>
          </a:bodyPr>
          <a:lstStyle/>
          <a:p>
            <a:pPr algn="ctr"/>
            <a:r>
              <a:rPr lang="en-US" sz="1600" dirty="0" smtClean="0">
                <a:hlinkClick r:id="rId10" action="ppaction://hlinksldjump"/>
              </a:rPr>
              <a:t>Germany</a:t>
            </a:r>
            <a:endParaRPr lang="en-US" sz="1600" dirty="0"/>
          </a:p>
        </p:txBody>
      </p:sp>
      <p:sp>
        <p:nvSpPr>
          <p:cNvPr id="37" name="TextBox 36"/>
          <p:cNvSpPr txBox="1"/>
          <p:nvPr/>
        </p:nvSpPr>
        <p:spPr>
          <a:xfrm>
            <a:off x="6934200" y="3048000"/>
            <a:ext cx="762000" cy="338554"/>
          </a:xfrm>
          <a:prstGeom prst="rect">
            <a:avLst/>
          </a:prstGeom>
          <a:solidFill>
            <a:schemeClr val="bg1"/>
          </a:solidFill>
          <a:ln>
            <a:solidFill>
              <a:schemeClr val="tx1"/>
            </a:solidFill>
          </a:ln>
        </p:spPr>
        <p:txBody>
          <a:bodyPr wrap="square" rtlCol="0">
            <a:spAutoFit/>
          </a:bodyPr>
          <a:lstStyle/>
          <a:p>
            <a:r>
              <a:rPr lang="en-US" sz="1600" dirty="0" smtClean="0">
                <a:hlinkClick r:id="rId11" action="ppaction://hlinksldjump"/>
              </a:rPr>
              <a:t>India</a:t>
            </a:r>
            <a:endParaRPr lang="en-US" sz="1600" dirty="0"/>
          </a:p>
        </p:txBody>
      </p:sp>
      <p:sp>
        <p:nvSpPr>
          <p:cNvPr id="38" name="TextBox 37"/>
          <p:cNvSpPr txBox="1"/>
          <p:nvPr/>
        </p:nvSpPr>
        <p:spPr>
          <a:xfrm>
            <a:off x="3352800" y="3505200"/>
            <a:ext cx="762000" cy="338554"/>
          </a:xfrm>
          <a:prstGeom prst="rect">
            <a:avLst/>
          </a:prstGeom>
          <a:solidFill>
            <a:schemeClr val="bg1"/>
          </a:solidFill>
          <a:ln>
            <a:solidFill>
              <a:schemeClr val="tx1"/>
            </a:solidFill>
          </a:ln>
        </p:spPr>
        <p:txBody>
          <a:bodyPr wrap="square" rtlCol="0">
            <a:spAutoFit/>
          </a:bodyPr>
          <a:lstStyle/>
          <a:p>
            <a:pPr algn="ctr"/>
            <a:r>
              <a:rPr lang="en-US" sz="1600" dirty="0" smtClean="0">
                <a:hlinkClick r:id="rId12" action="ppaction://hlinksldjump"/>
              </a:rPr>
              <a:t>Spain</a:t>
            </a:r>
            <a:endParaRPr lang="en-US" sz="1600" dirty="0"/>
          </a:p>
        </p:txBody>
      </p:sp>
      <p:pic>
        <p:nvPicPr>
          <p:cNvPr id="1027" name="Picture 3" descr="C:\Users\Ryan\Pictures\Microsoft Clip Organizer\fl00066_.wmf"/>
          <p:cNvPicPr>
            <a:picLocks noChangeAspect="1" noChangeArrowheads="1"/>
          </p:cNvPicPr>
          <p:nvPr/>
        </p:nvPicPr>
        <p:blipFill>
          <a:blip r:embed="rId13" cstate="print"/>
          <a:srcRect/>
          <a:stretch>
            <a:fillRect/>
          </a:stretch>
        </p:blipFill>
        <p:spPr bwMode="auto">
          <a:xfrm>
            <a:off x="381000" y="2514600"/>
            <a:ext cx="1513695" cy="1219200"/>
          </a:xfrm>
          <a:prstGeom prst="rect">
            <a:avLst/>
          </a:prstGeom>
          <a:noFill/>
        </p:spPr>
      </p:pic>
      <p:sp>
        <p:nvSpPr>
          <p:cNvPr id="18" name="TextBox 17"/>
          <p:cNvSpPr txBox="1"/>
          <p:nvPr/>
        </p:nvSpPr>
        <p:spPr>
          <a:xfrm>
            <a:off x="838200" y="2895600"/>
            <a:ext cx="762000" cy="461665"/>
          </a:xfrm>
          <a:prstGeom prst="rect">
            <a:avLst/>
          </a:prstGeom>
          <a:solidFill>
            <a:schemeClr val="bg1"/>
          </a:solidFill>
          <a:ln>
            <a:solidFill>
              <a:schemeClr val="tx1"/>
            </a:solidFill>
          </a:ln>
        </p:spPr>
        <p:txBody>
          <a:bodyPr wrap="square" rtlCol="0">
            <a:spAutoFit/>
          </a:bodyPr>
          <a:lstStyle/>
          <a:p>
            <a:r>
              <a:rPr lang="en-US" sz="1200" dirty="0" smtClean="0">
                <a:hlinkClick r:id="rId14" action="ppaction://hlinksldjump"/>
              </a:rPr>
              <a:t>Spanish America</a:t>
            </a:r>
            <a:endParaRPr lang="en-US" sz="1200" dirty="0"/>
          </a:p>
        </p:txBody>
      </p:sp>
      <p:pic>
        <p:nvPicPr>
          <p:cNvPr id="1028" name="Picture 4" descr="C:\Users\Ryan\AppData\Local\Microsoft\Windows\Temporary Internet Files\Content.IE5\595RFYZ5\MCFL00077_0000[1].wmf"/>
          <p:cNvPicPr>
            <a:picLocks noChangeAspect="1" noChangeArrowheads="1"/>
          </p:cNvPicPr>
          <p:nvPr/>
        </p:nvPicPr>
        <p:blipFill>
          <a:blip r:embed="rId15" cstate="print"/>
          <a:srcRect/>
          <a:stretch>
            <a:fillRect/>
          </a:stretch>
        </p:blipFill>
        <p:spPr bwMode="auto">
          <a:xfrm>
            <a:off x="5029200" y="2057400"/>
            <a:ext cx="1453547" cy="1172470"/>
          </a:xfrm>
          <a:prstGeom prst="rect">
            <a:avLst/>
          </a:prstGeom>
          <a:noFill/>
        </p:spPr>
      </p:pic>
      <p:sp>
        <p:nvSpPr>
          <p:cNvPr id="22" name="TextBox 21"/>
          <p:cNvSpPr txBox="1"/>
          <p:nvPr/>
        </p:nvSpPr>
        <p:spPr>
          <a:xfrm>
            <a:off x="5410200" y="2438400"/>
            <a:ext cx="838200" cy="338554"/>
          </a:xfrm>
          <a:prstGeom prst="rect">
            <a:avLst/>
          </a:prstGeom>
          <a:solidFill>
            <a:schemeClr val="bg1"/>
          </a:solidFill>
          <a:ln>
            <a:solidFill>
              <a:schemeClr val="tx1"/>
            </a:solidFill>
          </a:ln>
        </p:spPr>
        <p:txBody>
          <a:bodyPr wrap="square" rtlCol="0">
            <a:spAutoFit/>
          </a:bodyPr>
          <a:lstStyle/>
          <a:p>
            <a:r>
              <a:rPr lang="en-US" sz="1600" dirty="0" smtClean="0">
                <a:hlinkClick r:id="rId16" action="ppaction://hlinksldjump"/>
              </a:rPr>
              <a:t>Poland</a:t>
            </a:r>
            <a:endParaRPr lang="en-US" sz="1600" dirty="0"/>
          </a:p>
        </p:txBody>
      </p:sp>
      <p:sp>
        <p:nvSpPr>
          <p:cNvPr id="23" name="Action Button: Forward or Next 22">
            <a:hlinkClick r:id="rId17" action="ppaction://hlinksldjump" highlightClick="1"/>
          </p:cNvPr>
          <p:cNvSpPr/>
          <p:nvPr/>
        </p:nvSpPr>
        <p:spPr>
          <a:xfrm>
            <a:off x="0" y="0"/>
            <a:ext cx="457200" cy="45720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0" name="Straight Connector 19"/>
          <p:cNvCxnSpPr/>
          <p:nvPr/>
        </p:nvCxnSpPr>
        <p:spPr>
          <a:xfrm>
            <a:off x="4267200" y="2514600"/>
            <a:ext cx="381000" cy="3048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rot="5400000">
            <a:off x="4381500" y="2247900"/>
            <a:ext cx="762000" cy="762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a:endCxn id="1028" idx="1"/>
          </p:cNvCxnSpPr>
          <p:nvPr/>
        </p:nvCxnSpPr>
        <p:spPr>
          <a:xfrm rot="10800000">
            <a:off x="5029200" y="2643636"/>
            <a:ext cx="381000" cy="17576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rot="16200000" flipV="1">
            <a:off x="4572000" y="2895600"/>
            <a:ext cx="914400" cy="3048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rot="5400000" flipH="1" flipV="1">
            <a:off x="4152900" y="3162300"/>
            <a:ext cx="457200" cy="2286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rot="5400000">
            <a:off x="6400800" y="3352800"/>
            <a:ext cx="533400" cy="2286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1676400" y="3429000"/>
            <a:ext cx="381000" cy="3048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med">
    <p:newsflash/>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France</a:t>
            </a:r>
            <a:endParaRPr lang="en-US" dirty="0"/>
          </a:p>
        </p:txBody>
      </p:sp>
      <p:sp>
        <p:nvSpPr>
          <p:cNvPr id="3" name="Content Placeholder 2"/>
          <p:cNvSpPr>
            <a:spLocks noGrp="1"/>
          </p:cNvSpPr>
          <p:nvPr>
            <p:ph idx="1"/>
          </p:nvPr>
        </p:nvSpPr>
        <p:spPr>
          <a:xfrm>
            <a:off x="457200" y="1935480"/>
            <a:ext cx="8534400" cy="5074920"/>
          </a:xfrm>
        </p:spPr>
        <p:txBody>
          <a:bodyPr>
            <a:normAutofit fontScale="77500" lnSpcReduction="20000"/>
          </a:bodyPr>
          <a:lstStyle/>
          <a:p>
            <a:r>
              <a:rPr lang="en-US" dirty="0" smtClean="0"/>
              <a:t>After the American victory of the Battle of Saratoga in 1778,  the Kingdom of France became the first foreign country to ally themselves with the Thirteen American Colonies against the British and officially join the war.</a:t>
            </a:r>
          </a:p>
          <a:p>
            <a:endParaRPr lang="en-US" dirty="0" smtClean="0"/>
          </a:p>
          <a:p>
            <a:r>
              <a:rPr lang="en-US" dirty="0" smtClean="0"/>
              <a:t>After years of diplomacy with Americans such as Benjamin Franklin and secretly providing supplies and arms to the colonies during the Revolution, the country signed the Treaty of Alliance and the Treaty of Amity and Commerce on Feb. 6, 1778.</a:t>
            </a:r>
          </a:p>
          <a:p>
            <a:endParaRPr lang="en-US" dirty="0" smtClean="0"/>
          </a:p>
          <a:p>
            <a:r>
              <a:rPr lang="en-US" dirty="0" smtClean="0"/>
              <a:t>The French supplied the Americans with many troops and a much needed navy to match that of the powerful British fleet.</a:t>
            </a:r>
          </a:p>
          <a:p>
            <a:endParaRPr lang="en-US" dirty="0" smtClean="0"/>
          </a:p>
          <a:p>
            <a:r>
              <a:rPr lang="en-US" dirty="0" smtClean="0"/>
              <a:t>Marquis de Lafayette, a decorated general of the French Army, joined the Revolutionary cause and became close friends with George Washington.    </a:t>
            </a:r>
          </a:p>
          <a:p>
            <a:endParaRPr lang="en-US" dirty="0" smtClean="0"/>
          </a:p>
          <a:p>
            <a:r>
              <a:rPr lang="en-US" dirty="0" smtClean="0"/>
              <a:t>The French also played a major role in the Battle of Yorktown, where its army and navy surrounded and trapped the entire British Army at Yorktown, Virginia, effectively allowing them to win the war.   </a:t>
            </a:r>
            <a:endParaRPr lang="en-US" dirty="0"/>
          </a:p>
        </p:txBody>
      </p:sp>
      <p:pic>
        <p:nvPicPr>
          <p:cNvPr id="4" name="Picture 5" descr="C:\Users\Ryan\AppData\Local\Microsoft\Windows\Temporary Internet Files\Content.IE5\8T6VBKHI\MCj04057700000[1].wmf"/>
          <p:cNvPicPr>
            <a:picLocks noChangeAspect="1" noChangeArrowheads="1"/>
          </p:cNvPicPr>
          <p:nvPr/>
        </p:nvPicPr>
        <p:blipFill>
          <a:blip r:embed="rId2" cstate="print"/>
          <a:stretch>
            <a:fillRect/>
          </a:stretch>
        </p:blipFill>
        <p:spPr bwMode="auto">
          <a:xfrm>
            <a:off x="7010400" y="228601"/>
            <a:ext cx="1714500" cy="1680882"/>
          </a:xfrm>
          <a:prstGeom prst="rect">
            <a:avLst/>
          </a:prstGeom>
          <a:noFill/>
          <a:ln>
            <a:noFill/>
          </a:ln>
        </p:spPr>
      </p:pic>
      <p:sp>
        <p:nvSpPr>
          <p:cNvPr id="5" name="Action Button: Home 4">
            <a:hlinkClick r:id="rId3" action="ppaction://hlinksldjump" highlightClick="1"/>
          </p:cNvPr>
          <p:cNvSpPr/>
          <p:nvPr/>
        </p:nvSpPr>
        <p:spPr>
          <a:xfrm>
            <a:off x="0" y="0"/>
            <a:ext cx="457200" cy="4572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C:\Users\Ryan\AppData\Local\Microsoft\Windows\Temporary Internet Files\Content.IE5\KW7PR4AZ\MMj01782480000[1].gif"/>
          <p:cNvPicPr>
            <a:picLocks noChangeAspect="1" noChangeArrowheads="1" noCrop="1"/>
          </p:cNvPicPr>
          <p:nvPr/>
        </p:nvPicPr>
        <p:blipFill>
          <a:blip r:embed="rId4" cstate="print"/>
          <a:srcRect/>
          <a:stretch>
            <a:fillRect/>
          </a:stretch>
        </p:blipFill>
        <p:spPr bwMode="auto">
          <a:xfrm>
            <a:off x="2286000" y="762000"/>
            <a:ext cx="1143000" cy="1143000"/>
          </a:xfrm>
          <a:prstGeom prst="rect">
            <a:avLst/>
          </a:prstGeom>
          <a:noFill/>
        </p:spPr>
      </p:pic>
    </p:spTree>
  </p:cSld>
  <p:clrMapOvr>
    <a:masterClrMapping/>
  </p:clrMapOvr>
  <p:transition spd="med">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20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20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2000"/>
                                        <p:tgtEl>
                                          <p:spTgt spid="3">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animEffect transition="in" filter="fade">
                                      <p:cBhvr>
                                        <p:cTn id="27" dur="20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143000"/>
          </a:xfrm>
        </p:spPr>
        <p:txBody>
          <a:bodyPr/>
          <a:lstStyle/>
          <a:p>
            <a:r>
              <a:rPr lang="en-US" dirty="0" smtClean="0"/>
              <a:t>France (cont.)</a:t>
            </a:r>
            <a:endParaRPr lang="en-US" dirty="0"/>
          </a:p>
        </p:txBody>
      </p:sp>
      <p:sp>
        <p:nvSpPr>
          <p:cNvPr id="3" name="Content Placeholder 2"/>
          <p:cNvSpPr>
            <a:spLocks noGrp="1"/>
          </p:cNvSpPr>
          <p:nvPr>
            <p:ph sz="half" idx="1"/>
          </p:nvPr>
        </p:nvSpPr>
        <p:spPr>
          <a:xfrm>
            <a:off x="0" y="1752600"/>
            <a:ext cx="4953000" cy="4937915"/>
          </a:xfrm>
        </p:spPr>
        <p:txBody>
          <a:bodyPr>
            <a:noAutofit/>
          </a:bodyPr>
          <a:lstStyle/>
          <a:p>
            <a:r>
              <a:rPr lang="en-US" sz="2000" u="sng" dirty="0" smtClean="0"/>
              <a:t>Why They Fought</a:t>
            </a:r>
            <a:r>
              <a:rPr lang="en-US" sz="2000" dirty="0" smtClean="0"/>
              <a:t>: France has long since been enemies with Britain. Especially bitter after their massive loss in the French and Indian War, France looked towards the American Revolutionary War as a way to punish England.  </a:t>
            </a:r>
          </a:p>
          <a:p>
            <a:pPr>
              <a:buNone/>
            </a:pPr>
            <a:endParaRPr lang="en-US" sz="2000" u="sng" dirty="0" smtClean="0"/>
          </a:p>
          <a:p>
            <a:r>
              <a:rPr lang="en-US" sz="2000" u="sng" dirty="0" smtClean="0"/>
              <a:t>Other Information</a:t>
            </a:r>
            <a:r>
              <a:rPr lang="en-US" sz="2000" dirty="0" smtClean="0"/>
              <a:t>: Less than a decade after the Treaty of Paris (1783) the victory of the American Colonies, Marquis de Lafayette, inspired by his experiences in the American Revolution, rebelled against and overthrew the corrupt royal government of France. The new government was established as a republic.    </a:t>
            </a:r>
            <a:endParaRPr lang="en-US" sz="2000" dirty="0"/>
          </a:p>
        </p:txBody>
      </p:sp>
      <p:sp>
        <p:nvSpPr>
          <p:cNvPr id="9" name="Content Placeholder 8"/>
          <p:cNvSpPr>
            <a:spLocks noGrp="1"/>
          </p:cNvSpPr>
          <p:nvPr>
            <p:ph sz="half" idx="2"/>
          </p:nvPr>
        </p:nvSpPr>
        <p:spPr/>
        <p:txBody>
          <a:bodyPr>
            <a:normAutofit/>
          </a:bodyPr>
          <a:lstStyle/>
          <a:p>
            <a:endParaRPr lang="en-US" dirty="0"/>
          </a:p>
        </p:txBody>
      </p:sp>
      <p:pic>
        <p:nvPicPr>
          <p:cNvPr id="4" name="Picture 5" descr="C:\Users\Ryan\AppData\Local\Microsoft\Windows\Temporary Internet Files\Content.IE5\8T6VBKHI\MCj04057700000[1].wmf"/>
          <p:cNvPicPr>
            <a:picLocks noChangeAspect="1" noChangeArrowheads="1"/>
          </p:cNvPicPr>
          <p:nvPr/>
        </p:nvPicPr>
        <p:blipFill>
          <a:blip r:embed="rId2" cstate="print"/>
          <a:stretch>
            <a:fillRect/>
          </a:stretch>
        </p:blipFill>
        <p:spPr bwMode="auto">
          <a:xfrm>
            <a:off x="7010400" y="228601"/>
            <a:ext cx="1714500" cy="1680882"/>
          </a:xfrm>
          <a:prstGeom prst="rect">
            <a:avLst/>
          </a:prstGeom>
          <a:noFill/>
          <a:ln>
            <a:noFill/>
          </a:ln>
        </p:spPr>
      </p:pic>
      <p:sp>
        <p:nvSpPr>
          <p:cNvPr id="5" name="Action Button: Home 4">
            <a:hlinkClick r:id="rId3" action="ppaction://hlinksldjump" highlightClick="1"/>
          </p:cNvPr>
          <p:cNvSpPr/>
          <p:nvPr/>
        </p:nvSpPr>
        <p:spPr>
          <a:xfrm>
            <a:off x="0" y="0"/>
            <a:ext cx="457200" cy="4572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194" name="Picture 2" descr="http://www.yale.edu/glc/priscilla/images/paris.jpg"/>
          <p:cNvPicPr>
            <a:picLocks noChangeAspect="1" noChangeArrowheads="1"/>
          </p:cNvPicPr>
          <p:nvPr/>
        </p:nvPicPr>
        <p:blipFill>
          <a:blip r:embed="rId4" cstate="print"/>
          <a:srcRect/>
          <a:stretch>
            <a:fillRect/>
          </a:stretch>
        </p:blipFill>
        <p:spPr bwMode="auto">
          <a:xfrm>
            <a:off x="4953000" y="2286000"/>
            <a:ext cx="3824007" cy="2971800"/>
          </a:xfrm>
          <a:prstGeom prst="rect">
            <a:avLst/>
          </a:prstGeom>
          <a:noFill/>
        </p:spPr>
      </p:pic>
      <p:pic>
        <p:nvPicPr>
          <p:cNvPr id="8" name="Picture 2" descr="C:\Users\Ryan\AppData\Local\Microsoft\Windows\Temporary Internet Files\Content.IE5\KW7PR4AZ\MMj01782480000[1].gif"/>
          <p:cNvPicPr>
            <a:picLocks noChangeAspect="1" noChangeArrowheads="1" noCrop="1"/>
          </p:cNvPicPr>
          <p:nvPr/>
        </p:nvPicPr>
        <p:blipFill>
          <a:blip r:embed="rId5" cstate="print"/>
          <a:srcRect/>
          <a:stretch>
            <a:fillRect/>
          </a:stretch>
        </p:blipFill>
        <p:spPr bwMode="auto">
          <a:xfrm>
            <a:off x="4114800" y="685800"/>
            <a:ext cx="1143000" cy="1143000"/>
          </a:xfrm>
          <a:prstGeom prst="rect">
            <a:avLst/>
          </a:prstGeom>
          <a:noFill/>
        </p:spPr>
      </p:pic>
      <p:sp>
        <p:nvSpPr>
          <p:cNvPr id="10" name="TextBox 9"/>
          <p:cNvSpPr txBox="1"/>
          <p:nvPr/>
        </p:nvSpPr>
        <p:spPr>
          <a:xfrm>
            <a:off x="4724400" y="5334000"/>
            <a:ext cx="4267200" cy="646331"/>
          </a:xfrm>
          <a:prstGeom prst="rect">
            <a:avLst/>
          </a:prstGeom>
          <a:noFill/>
          <a:ln>
            <a:noFill/>
          </a:ln>
        </p:spPr>
        <p:txBody>
          <a:bodyPr wrap="square" rtlCol="0">
            <a:spAutoFit/>
          </a:bodyPr>
          <a:lstStyle/>
          <a:p>
            <a:pPr algn="ctr"/>
            <a:r>
              <a:rPr lang="en-US" i="1" dirty="0" smtClean="0"/>
              <a:t>A painting of those attending the Treaty of Paris (1783); the British refused to pose.</a:t>
            </a:r>
            <a:endParaRPr lang="en-US" i="1" dirty="0"/>
          </a:p>
        </p:txBody>
      </p:sp>
    </p:spTree>
  </p:cSld>
  <p:clrMapOvr>
    <a:masterClrMapping/>
  </p:clrMapOvr>
  <p:transition spd="med">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20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0">
                                            <p:txEl>
                                              <p:pRg st="0" end="0"/>
                                            </p:txEl>
                                          </p:spTgt>
                                        </p:tgtEl>
                                        <p:attrNameLst>
                                          <p:attrName>style.visibility</p:attrName>
                                        </p:attrNameLst>
                                      </p:cBhvr>
                                      <p:to>
                                        <p:strVal val="visible"/>
                                      </p:to>
                                    </p:set>
                                    <p:animEffect transition="in" filter="fade">
                                      <p:cBhvr>
                                        <p:cTn id="17" dur="20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10"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Spain</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The Kingdom of Spain joined the war in 1779 soon after its ally France declared its open support for American independence. Like France, it had secretly provided support for the Americans, but did not officially join the war until they believed the colonies could win. </a:t>
            </a:r>
          </a:p>
          <a:p>
            <a:endParaRPr lang="en-US" u="sng" dirty="0" smtClean="0"/>
          </a:p>
          <a:p>
            <a:r>
              <a:rPr lang="en-US" u="sng" dirty="0" smtClean="0"/>
              <a:t>Why They Fought</a:t>
            </a:r>
            <a:r>
              <a:rPr lang="en-US" dirty="0" smtClean="0"/>
              <a:t>: Spain had its own resentment against the British like most of the other countries it had allied itself with, but the major reason Spain joined the war was to gain back Florida which they had lost during the French and Indian War to Britain. After the American victory, Florida was returned the Spain.  </a:t>
            </a:r>
            <a:endParaRPr lang="en-US" dirty="0"/>
          </a:p>
        </p:txBody>
      </p:sp>
      <p:pic>
        <p:nvPicPr>
          <p:cNvPr id="4" name="Picture 4" descr="C:\Users\Ryan\AppData\Local\Microsoft\Windows\Temporary Internet Files\Content.IE5\7ANWZRZS\MCj04083790000[1].wmf"/>
          <p:cNvPicPr>
            <a:picLocks noChangeAspect="1" noChangeArrowheads="1"/>
          </p:cNvPicPr>
          <p:nvPr/>
        </p:nvPicPr>
        <p:blipFill>
          <a:blip r:embed="rId2" cstate="print"/>
          <a:srcRect/>
          <a:stretch>
            <a:fillRect/>
          </a:stretch>
        </p:blipFill>
        <p:spPr bwMode="auto">
          <a:xfrm>
            <a:off x="6858000" y="304800"/>
            <a:ext cx="1955800" cy="1514475"/>
          </a:xfrm>
          <a:prstGeom prst="rect">
            <a:avLst/>
          </a:prstGeom>
          <a:noFill/>
        </p:spPr>
      </p:pic>
      <p:sp>
        <p:nvSpPr>
          <p:cNvPr id="5" name="Action Button: Home 4">
            <a:hlinkClick r:id="rId3" action="ppaction://hlinksldjump" highlightClick="1"/>
          </p:cNvPr>
          <p:cNvSpPr/>
          <p:nvPr/>
        </p:nvSpPr>
        <p:spPr>
          <a:xfrm>
            <a:off x="0" y="0"/>
            <a:ext cx="457200" cy="4572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0" name="Picture 2" descr="C:\Users\Ryan\AppData\Local\Microsoft\Windows\Temporary Internet Files\Content.IE5\KBUZ5Z74\MMj01782830000[1].gif"/>
          <p:cNvPicPr>
            <a:picLocks noChangeAspect="1" noChangeArrowheads="1" noCrop="1"/>
          </p:cNvPicPr>
          <p:nvPr/>
        </p:nvPicPr>
        <p:blipFill>
          <a:blip r:embed="rId4" cstate="print"/>
          <a:srcRect/>
          <a:stretch>
            <a:fillRect/>
          </a:stretch>
        </p:blipFill>
        <p:spPr bwMode="auto">
          <a:xfrm>
            <a:off x="1905000" y="762000"/>
            <a:ext cx="1143000" cy="1143000"/>
          </a:xfrm>
          <a:prstGeom prst="rect">
            <a:avLst/>
          </a:prstGeom>
          <a:noFill/>
        </p:spPr>
      </p:pic>
    </p:spTree>
  </p:cSld>
  <p:clrMapOvr>
    <a:masterClrMapping/>
  </p:clrMapOvr>
  <p:transition spd="med">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Spanish America</a:t>
            </a:r>
            <a:endParaRPr lang="en-US" dirty="0"/>
          </a:p>
        </p:txBody>
      </p:sp>
      <p:sp>
        <p:nvSpPr>
          <p:cNvPr id="3" name="Content Placeholder 2"/>
          <p:cNvSpPr>
            <a:spLocks noGrp="1"/>
          </p:cNvSpPr>
          <p:nvPr>
            <p:ph idx="1"/>
          </p:nvPr>
        </p:nvSpPr>
        <p:spPr>
          <a:xfrm>
            <a:off x="457200" y="1935480"/>
            <a:ext cx="8229600" cy="4617720"/>
          </a:xfrm>
        </p:spPr>
        <p:txBody>
          <a:bodyPr>
            <a:normAutofit fontScale="77500" lnSpcReduction="20000"/>
          </a:bodyPr>
          <a:lstStyle/>
          <a:p>
            <a:r>
              <a:rPr lang="en-US" dirty="0" smtClean="0"/>
              <a:t>Spain’s colonies in the America’s also played a role in the American Revolution, and were officially at war against Britain as a part of Spain. </a:t>
            </a:r>
          </a:p>
          <a:p>
            <a:endParaRPr lang="en-US" dirty="0" smtClean="0"/>
          </a:p>
          <a:p>
            <a:r>
              <a:rPr lang="en-US" dirty="0" smtClean="0"/>
              <a:t>While countries such as France and Spain spread the conflict from the Thirteen Colonies to Europe, Spanish forces in the Americas spread the war into the Caribbean. This put a large strain on Britain’s troops, as they could no longer focus on fighting in one area.</a:t>
            </a:r>
          </a:p>
          <a:p>
            <a:endParaRPr lang="en-US" dirty="0" smtClean="0"/>
          </a:p>
          <a:p>
            <a:r>
              <a:rPr lang="en-US" dirty="0" smtClean="0"/>
              <a:t>Even before Spain declared war, Bernardo de </a:t>
            </a:r>
            <a:r>
              <a:rPr lang="en-US" dirty="0" err="1" smtClean="0"/>
              <a:t>Gálvez</a:t>
            </a:r>
            <a:r>
              <a:rPr lang="en-US" dirty="0" smtClean="0"/>
              <a:t>, the governor of Louisiana, provided American forces in the South with money and ammunition, as well as giving American ships safe harbor in New Orleans. This would later allow for Spanish and American attacks on British forts from the Gulf of Mexico to the Mississippi River.</a:t>
            </a:r>
          </a:p>
          <a:p>
            <a:endParaRPr lang="en-US" dirty="0" smtClean="0"/>
          </a:p>
          <a:p>
            <a:r>
              <a:rPr lang="en-US" dirty="0" smtClean="0"/>
              <a:t>In the Spanish colony of Cuba, a group of rich women known as “Havana’s Ladies” gave the Continental Army 7 million dollars, precious money that was very important in the funding of the army.     </a:t>
            </a:r>
            <a:endParaRPr lang="en-US" dirty="0"/>
          </a:p>
        </p:txBody>
      </p:sp>
      <p:pic>
        <p:nvPicPr>
          <p:cNvPr id="2050" name="Picture 2" descr="C:\Users\Ryan\Pictures\Microsoft Clip Organizer\j0408228.wmf"/>
          <p:cNvPicPr>
            <a:picLocks noChangeAspect="1" noChangeArrowheads="1"/>
          </p:cNvPicPr>
          <p:nvPr/>
        </p:nvPicPr>
        <p:blipFill>
          <a:blip r:embed="rId2" cstate="print"/>
          <a:srcRect/>
          <a:stretch>
            <a:fillRect/>
          </a:stretch>
        </p:blipFill>
        <p:spPr bwMode="auto">
          <a:xfrm>
            <a:off x="7010400" y="381000"/>
            <a:ext cx="1727200" cy="1530927"/>
          </a:xfrm>
          <a:prstGeom prst="rect">
            <a:avLst/>
          </a:prstGeom>
          <a:noFill/>
        </p:spPr>
      </p:pic>
      <p:sp>
        <p:nvSpPr>
          <p:cNvPr id="6" name="Action Button: Home 5">
            <a:hlinkClick r:id="rId3" action="ppaction://hlinksldjump" highlightClick="1"/>
          </p:cNvPr>
          <p:cNvSpPr/>
          <p:nvPr/>
        </p:nvSpPr>
        <p:spPr>
          <a:xfrm>
            <a:off x="0" y="0"/>
            <a:ext cx="457200" cy="4572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74" name="Picture 2" descr="C:\Users\Ryan\AppData\Local\Microsoft\Windows\Temporary Internet Files\Content.IE5\KW7PR4AZ\MMj01782670000[1].gif"/>
          <p:cNvPicPr>
            <a:picLocks noChangeAspect="1" noChangeArrowheads="1" noCrop="1"/>
          </p:cNvPicPr>
          <p:nvPr/>
        </p:nvPicPr>
        <p:blipFill>
          <a:blip r:embed="rId4" cstate="print"/>
          <a:srcRect/>
          <a:stretch>
            <a:fillRect/>
          </a:stretch>
        </p:blipFill>
        <p:spPr bwMode="auto">
          <a:xfrm>
            <a:off x="4800600" y="723900"/>
            <a:ext cx="1143000" cy="1143000"/>
          </a:xfrm>
          <a:prstGeom prst="rect">
            <a:avLst/>
          </a:prstGeom>
          <a:noFill/>
        </p:spPr>
      </p:pic>
    </p:spTree>
  </p:cSld>
  <p:clrMapOvr>
    <a:masterClrMapping/>
  </p:clrMapOvr>
  <p:transition spd="med">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20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20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2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1705</TotalTime>
  <Words>1493</Words>
  <Application>Microsoft Office PowerPoint</Application>
  <PresentationFormat>On-screen Show (4:3)</PresentationFormat>
  <Paragraphs>106</Paragraphs>
  <Slides>19</Slides>
  <Notes>1</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Flow</vt:lpstr>
      <vt:lpstr> Foreign Influence of the American Revolution:  A True World War</vt:lpstr>
      <vt:lpstr>The American Revolution</vt:lpstr>
      <vt:lpstr>A Wrong Name</vt:lpstr>
      <vt:lpstr>Objectives</vt:lpstr>
      <vt:lpstr>The Countries (1778-1783)</vt:lpstr>
      <vt:lpstr>France</vt:lpstr>
      <vt:lpstr>France (cont.)</vt:lpstr>
      <vt:lpstr>Spain</vt:lpstr>
      <vt:lpstr>Spanish America</vt:lpstr>
      <vt:lpstr>The Netherlands</vt:lpstr>
      <vt:lpstr>Germany</vt:lpstr>
      <vt:lpstr>Poland</vt:lpstr>
      <vt:lpstr>India</vt:lpstr>
      <vt:lpstr> The End of the War</vt:lpstr>
      <vt:lpstr>Objective #1 Answer </vt:lpstr>
      <vt:lpstr>Objective #2 Answer</vt:lpstr>
      <vt:lpstr>Objective #3 Answer</vt:lpstr>
      <vt:lpstr>Theme</vt:lpstr>
      <vt:lpstr>Slide 19</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Ryan</dc:creator>
  <cp:lastModifiedBy>Ryan </cp:lastModifiedBy>
  <cp:revision>175</cp:revision>
  <dcterms:created xsi:type="dcterms:W3CDTF">2009-11-22T22:18:43Z</dcterms:created>
  <dcterms:modified xsi:type="dcterms:W3CDTF">2009-12-03T03:00:01Z</dcterms:modified>
</cp:coreProperties>
</file>